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60"/>
  </p:notesMasterIdLst>
  <p:sldIdLst>
    <p:sldId id="374" r:id="rId2"/>
    <p:sldId id="481" r:id="rId3"/>
    <p:sldId id="415" r:id="rId4"/>
    <p:sldId id="469" r:id="rId5"/>
    <p:sldId id="464" r:id="rId6"/>
    <p:sldId id="470" r:id="rId7"/>
    <p:sldId id="471" r:id="rId8"/>
    <p:sldId id="465" r:id="rId9"/>
    <p:sldId id="467" r:id="rId10"/>
    <p:sldId id="482" r:id="rId11"/>
    <p:sldId id="461" r:id="rId12"/>
    <p:sldId id="460" r:id="rId13"/>
    <p:sldId id="426" r:id="rId14"/>
    <p:sldId id="425" r:id="rId15"/>
    <p:sldId id="379" r:id="rId16"/>
    <p:sldId id="474" r:id="rId17"/>
    <p:sldId id="430" r:id="rId18"/>
    <p:sldId id="432" r:id="rId19"/>
    <p:sldId id="404" r:id="rId20"/>
    <p:sldId id="431" r:id="rId21"/>
    <p:sldId id="472" r:id="rId22"/>
    <p:sldId id="476" r:id="rId23"/>
    <p:sldId id="454" r:id="rId24"/>
    <p:sldId id="493" r:id="rId25"/>
    <p:sldId id="419" r:id="rId26"/>
    <p:sldId id="490" r:id="rId27"/>
    <p:sldId id="421" r:id="rId28"/>
    <p:sldId id="422" r:id="rId29"/>
    <p:sldId id="492" r:id="rId30"/>
    <p:sldId id="477" r:id="rId31"/>
    <p:sldId id="478" r:id="rId32"/>
    <p:sldId id="479" r:id="rId33"/>
    <p:sldId id="429" r:id="rId34"/>
    <p:sldId id="433" r:id="rId35"/>
    <p:sldId id="440" r:id="rId36"/>
    <p:sldId id="265" r:id="rId37"/>
    <p:sldId id="494" r:id="rId38"/>
    <p:sldId id="495" r:id="rId39"/>
    <p:sldId id="444" r:id="rId40"/>
    <p:sldId id="445" r:id="rId41"/>
    <p:sldId id="389" r:id="rId42"/>
    <p:sldId id="484" r:id="rId43"/>
    <p:sldId id="437" r:id="rId44"/>
    <p:sldId id="486" r:id="rId45"/>
    <p:sldId id="412" r:id="rId46"/>
    <p:sldId id="485" r:id="rId47"/>
    <p:sldId id="451" r:id="rId48"/>
    <p:sldId id="487" r:id="rId49"/>
    <p:sldId id="455" r:id="rId50"/>
    <p:sldId id="459" r:id="rId51"/>
    <p:sldId id="458" r:id="rId52"/>
    <p:sldId id="453" r:id="rId53"/>
    <p:sldId id="420" r:id="rId54"/>
    <p:sldId id="489" r:id="rId55"/>
    <p:sldId id="483" r:id="rId56"/>
    <p:sldId id="448" r:id="rId57"/>
    <p:sldId id="373" r:id="rId58"/>
    <p:sldId id="480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17FF"/>
    <a:srgbClr val="7194FF"/>
    <a:srgbClr val="50B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2" autoAdjust="0"/>
    <p:restoredTop sz="89123" autoAdjust="0"/>
  </p:normalViewPr>
  <p:slideViewPr>
    <p:cSldViewPr snapToGrid="0" snapToObjects="1">
      <p:cViewPr>
        <p:scale>
          <a:sx n="95" d="100"/>
          <a:sy n="95" d="100"/>
        </p:scale>
        <p:origin x="-872" y="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2014:Users:SMRich:Documents:Projects:CIC%20Executive%20Summary:Weeks%20by%20BabAnaBorrelia%20infectio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99710808876163"/>
          <c:y val="0.0451127819548872"/>
          <c:w val="0.836981760916249"/>
          <c:h val="0.4963575276774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Adults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Sheet1!$B$2:$B$42</c:f>
              <c:strCache>
                <c:ptCount val="41"/>
                <c:pt idx="0">
                  <c:v>Mar 31 - Apr 6, 2014</c:v>
                </c:pt>
                <c:pt idx="1">
                  <c:v>Apr 7 - Apr 13, 2014</c:v>
                </c:pt>
                <c:pt idx="2">
                  <c:v>Apr 14 - Apr 20, 2014</c:v>
                </c:pt>
                <c:pt idx="3">
                  <c:v>Apr 21 - Apr 27, 2014</c:v>
                </c:pt>
                <c:pt idx="4">
                  <c:v>Apr 28 - May 4, 2014</c:v>
                </c:pt>
                <c:pt idx="5">
                  <c:v>May 5 - May 11, 2014</c:v>
                </c:pt>
                <c:pt idx="6">
                  <c:v>May 12 - May 18, 2014</c:v>
                </c:pt>
                <c:pt idx="7">
                  <c:v>May 19 - May 25, 2014</c:v>
                </c:pt>
                <c:pt idx="8">
                  <c:v>May 26 - Jun 1, 2014</c:v>
                </c:pt>
                <c:pt idx="9">
                  <c:v>Jun 2 - Jun 8, 2014</c:v>
                </c:pt>
                <c:pt idx="10">
                  <c:v>Jun 9 - Jun 15, 2014</c:v>
                </c:pt>
                <c:pt idx="11">
                  <c:v>Jun 16 - Jun 22, 2014</c:v>
                </c:pt>
                <c:pt idx="12">
                  <c:v>Jun 23 - Jun 29, 2014</c:v>
                </c:pt>
                <c:pt idx="13">
                  <c:v>Jun 30 - Jul 6, 2014</c:v>
                </c:pt>
                <c:pt idx="14">
                  <c:v>Jul 7 - Jul 13, 2014</c:v>
                </c:pt>
                <c:pt idx="15">
                  <c:v>Jul 14 - Jul 20, 2014</c:v>
                </c:pt>
                <c:pt idx="16">
                  <c:v>Jul 21 - Jul 27, 2014</c:v>
                </c:pt>
                <c:pt idx="17">
                  <c:v>Jul 28 - Aug 3, 2014</c:v>
                </c:pt>
                <c:pt idx="18">
                  <c:v>Aug 4 - Aug 10, 2014</c:v>
                </c:pt>
                <c:pt idx="19">
                  <c:v>Aug 11 - Aug 17, 2014</c:v>
                </c:pt>
                <c:pt idx="20">
                  <c:v>Aug 18 - Aug 24, 2014</c:v>
                </c:pt>
                <c:pt idx="21">
                  <c:v>Aug 25 - Aug 31, 2014</c:v>
                </c:pt>
                <c:pt idx="22">
                  <c:v>Sep 1 - Sep 7, 2014</c:v>
                </c:pt>
                <c:pt idx="23">
                  <c:v>Sep 8 - Sep 14, 2014</c:v>
                </c:pt>
                <c:pt idx="24">
                  <c:v>Sep 15 - Sep 21, 2014</c:v>
                </c:pt>
                <c:pt idx="25">
                  <c:v>Sep 22 - Sep 28, 2014</c:v>
                </c:pt>
                <c:pt idx="26">
                  <c:v>Sep 29 - Oct 5, 2014</c:v>
                </c:pt>
                <c:pt idx="27">
                  <c:v>Oct 6 - Oct 12, 2014</c:v>
                </c:pt>
                <c:pt idx="28">
                  <c:v>Oct 13 - Oct 19, 2014</c:v>
                </c:pt>
                <c:pt idx="29">
                  <c:v>Oct 20 - Oct 26, 2014</c:v>
                </c:pt>
                <c:pt idx="30">
                  <c:v>Nov 3 - Nov 9, 2014</c:v>
                </c:pt>
                <c:pt idx="31">
                  <c:v>Nov 10 - Nov 16, 2014</c:v>
                </c:pt>
                <c:pt idx="32">
                  <c:v>Nov 17 - Nov 23, 2014</c:v>
                </c:pt>
                <c:pt idx="33">
                  <c:v>Nov 24 - Nov 30, 2014</c:v>
                </c:pt>
                <c:pt idx="34">
                  <c:v>Dec 1 - Dec 7, 2014</c:v>
                </c:pt>
                <c:pt idx="35">
                  <c:v>Dec 8 - Dec 14, 2014</c:v>
                </c:pt>
                <c:pt idx="36">
                  <c:v>Dec 15 - Dec 21, 2014</c:v>
                </c:pt>
                <c:pt idx="37">
                  <c:v>Dec 22 - Dec 28, 2014</c:v>
                </c:pt>
                <c:pt idx="38">
                  <c:v>Dec 29, 2014 - Jan 4, 2015</c:v>
                </c:pt>
                <c:pt idx="39">
                  <c:v>Jan 5 - Jan 11, 2015</c:v>
                </c:pt>
                <c:pt idx="40">
                  <c:v>Jan 12 - Jan 18, 2015</c:v>
                </c:pt>
              </c:strCache>
            </c:strRef>
          </c:cat>
          <c:val>
            <c:numRef>
              <c:f>Sheet1!$C$2:$C$42</c:f>
              <c:numCache>
                <c:formatCode>#,##0</c:formatCode>
                <c:ptCount val="41"/>
                <c:pt idx="0">
                  <c:v>6.0</c:v>
                </c:pt>
                <c:pt idx="1">
                  <c:v>17.0</c:v>
                </c:pt>
                <c:pt idx="2">
                  <c:v>72.0</c:v>
                </c:pt>
                <c:pt idx="3">
                  <c:v>133.0</c:v>
                </c:pt>
                <c:pt idx="4">
                  <c:v>104.0</c:v>
                </c:pt>
                <c:pt idx="5">
                  <c:v>116.0</c:v>
                </c:pt>
                <c:pt idx="6">
                  <c:v>122.0</c:v>
                </c:pt>
                <c:pt idx="7">
                  <c:v>101.0</c:v>
                </c:pt>
                <c:pt idx="8">
                  <c:v>96.0</c:v>
                </c:pt>
                <c:pt idx="9">
                  <c:v>69.0</c:v>
                </c:pt>
                <c:pt idx="10">
                  <c:v>36.0</c:v>
                </c:pt>
                <c:pt idx="11">
                  <c:v>25.0</c:v>
                </c:pt>
                <c:pt idx="12">
                  <c:v>10.0</c:v>
                </c:pt>
                <c:pt idx="13">
                  <c:v>15.0</c:v>
                </c:pt>
                <c:pt idx="14">
                  <c:v>7.0</c:v>
                </c:pt>
                <c:pt idx="15">
                  <c:v>3.0</c:v>
                </c:pt>
                <c:pt idx="16">
                  <c:v>3.0</c:v>
                </c:pt>
                <c:pt idx="17">
                  <c:v>1.0</c:v>
                </c:pt>
                <c:pt idx="18">
                  <c:v>2.0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3.0</c:v>
                </c:pt>
                <c:pt idx="26">
                  <c:v>8.0</c:v>
                </c:pt>
                <c:pt idx="27">
                  <c:v>23.0</c:v>
                </c:pt>
                <c:pt idx="28">
                  <c:v>57.0</c:v>
                </c:pt>
                <c:pt idx="29">
                  <c:v>63.0</c:v>
                </c:pt>
                <c:pt idx="30">
                  <c:v>84.0</c:v>
                </c:pt>
                <c:pt idx="31">
                  <c:v>109.0</c:v>
                </c:pt>
                <c:pt idx="32">
                  <c:v>25.0</c:v>
                </c:pt>
                <c:pt idx="33">
                  <c:v>27.0</c:v>
                </c:pt>
                <c:pt idx="34">
                  <c:v>34.0</c:v>
                </c:pt>
                <c:pt idx="35">
                  <c:v>7.0</c:v>
                </c:pt>
                <c:pt idx="36">
                  <c:v>4.0</c:v>
                </c:pt>
                <c:pt idx="37">
                  <c:v>7.0</c:v>
                </c:pt>
                <c:pt idx="38">
                  <c:v>6.0</c:v>
                </c:pt>
                <c:pt idx="39">
                  <c:v>1.0</c:v>
                </c:pt>
                <c:pt idx="40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Nymphs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Sheet1!$B$2:$B$42</c:f>
              <c:strCache>
                <c:ptCount val="41"/>
                <c:pt idx="0">
                  <c:v>Mar 31 - Apr 6, 2014</c:v>
                </c:pt>
                <c:pt idx="1">
                  <c:v>Apr 7 - Apr 13, 2014</c:v>
                </c:pt>
                <c:pt idx="2">
                  <c:v>Apr 14 - Apr 20, 2014</c:v>
                </c:pt>
                <c:pt idx="3">
                  <c:v>Apr 21 - Apr 27, 2014</c:v>
                </c:pt>
                <c:pt idx="4">
                  <c:v>Apr 28 - May 4, 2014</c:v>
                </c:pt>
                <c:pt idx="5">
                  <c:v>May 5 - May 11, 2014</c:v>
                </c:pt>
                <c:pt idx="6">
                  <c:v>May 12 - May 18, 2014</c:v>
                </c:pt>
                <c:pt idx="7">
                  <c:v>May 19 - May 25, 2014</c:v>
                </c:pt>
                <c:pt idx="8">
                  <c:v>May 26 - Jun 1, 2014</c:v>
                </c:pt>
                <c:pt idx="9">
                  <c:v>Jun 2 - Jun 8, 2014</c:v>
                </c:pt>
                <c:pt idx="10">
                  <c:v>Jun 9 - Jun 15, 2014</c:v>
                </c:pt>
                <c:pt idx="11">
                  <c:v>Jun 16 - Jun 22, 2014</c:v>
                </c:pt>
                <c:pt idx="12">
                  <c:v>Jun 23 - Jun 29, 2014</c:v>
                </c:pt>
                <c:pt idx="13">
                  <c:v>Jun 30 - Jul 6, 2014</c:v>
                </c:pt>
                <c:pt idx="14">
                  <c:v>Jul 7 - Jul 13, 2014</c:v>
                </c:pt>
                <c:pt idx="15">
                  <c:v>Jul 14 - Jul 20, 2014</c:v>
                </c:pt>
                <c:pt idx="16">
                  <c:v>Jul 21 - Jul 27, 2014</c:v>
                </c:pt>
                <c:pt idx="17">
                  <c:v>Jul 28 - Aug 3, 2014</c:v>
                </c:pt>
                <c:pt idx="18">
                  <c:v>Aug 4 - Aug 10, 2014</c:v>
                </c:pt>
                <c:pt idx="19">
                  <c:v>Aug 11 - Aug 17, 2014</c:v>
                </c:pt>
                <c:pt idx="20">
                  <c:v>Aug 18 - Aug 24, 2014</c:v>
                </c:pt>
                <c:pt idx="21">
                  <c:v>Aug 25 - Aug 31, 2014</c:v>
                </c:pt>
                <c:pt idx="22">
                  <c:v>Sep 1 - Sep 7, 2014</c:v>
                </c:pt>
                <c:pt idx="23">
                  <c:v>Sep 8 - Sep 14, 2014</c:v>
                </c:pt>
                <c:pt idx="24">
                  <c:v>Sep 15 - Sep 21, 2014</c:v>
                </c:pt>
                <c:pt idx="25">
                  <c:v>Sep 22 - Sep 28, 2014</c:v>
                </c:pt>
                <c:pt idx="26">
                  <c:v>Sep 29 - Oct 5, 2014</c:v>
                </c:pt>
                <c:pt idx="27">
                  <c:v>Oct 6 - Oct 12, 2014</c:v>
                </c:pt>
                <c:pt idx="28">
                  <c:v>Oct 13 - Oct 19, 2014</c:v>
                </c:pt>
                <c:pt idx="29">
                  <c:v>Oct 20 - Oct 26, 2014</c:v>
                </c:pt>
                <c:pt idx="30">
                  <c:v>Nov 3 - Nov 9, 2014</c:v>
                </c:pt>
                <c:pt idx="31">
                  <c:v>Nov 10 - Nov 16, 2014</c:v>
                </c:pt>
                <c:pt idx="32">
                  <c:v>Nov 17 - Nov 23, 2014</c:v>
                </c:pt>
                <c:pt idx="33">
                  <c:v>Nov 24 - Nov 30, 2014</c:v>
                </c:pt>
                <c:pt idx="34">
                  <c:v>Dec 1 - Dec 7, 2014</c:v>
                </c:pt>
                <c:pt idx="35">
                  <c:v>Dec 8 - Dec 14, 2014</c:v>
                </c:pt>
                <c:pt idx="36">
                  <c:v>Dec 15 - Dec 21, 2014</c:v>
                </c:pt>
                <c:pt idx="37">
                  <c:v>Dec 22 - Dec 28, 2014</c:v>
                </c:pt>
                <c:pt idx="38">
                  <c:v>Dec 29, 2014 - Jan 4, 2015</c:v>
                </c:pt>
                <c:pt idx="39">
                  <c:v>Jan 5 - Jan 11, 2015</c:v>
                </c:pt>
                <c:pt idx="40">
                  <c:v>Jan 12 - Jan 18, 2015</c:v>
                </c:pt>
              </c:strCache>
            </c:strRef>
          </c:cat>
          <c:val>
            <c:numRef>
              <c:f>Sheet1!$D$2:$D$42</c:f>
              <c:numCache>
                <c:formatCode>#,##0</c:formatCode>
                <c:ptCount val="4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1.0</c:v>
                </c:pt>
                <c:pt idx="4" formatCode="General">
                  <c:v>1.0</c:v>
                </c:pt>
                <c:pt idx="5" formatCode="General">
                  <c:v>1.0</c:v>
                </c:pt>
                <c:pt idx="6" formatCode="General">
                  <c:v>3.0</c:v>
                </c:pt>
                <c:pt idx="7" formatCode="General">
                  <c:v>16.0</c:v>
                </c:pt>
                <c:pt idx="8" formatCode="General">
                  <c:v>23.0</c:v>
                </c:pt>
                <c:pt idx="9" formatCode="General">
                  <c:v>31.0</c:v>
                </c:pt>
                <c:pt idx="10" formatCode="General">
                  <c:v>47.0</c:v>
                </c:pt>
                <c:pt idx="11" formatCode="General">
                  <c:v>64.0</c:v>
                </c:pt>
                <c:pt idx="12" formatCode="General">
                  <c:v>50.0</c:v>
                </c:pt>
                <c:pt idx="13" formatCode="General">
                  <c:v>41.0</c:v>
                </c:pt>
                <c:pt idx="14" formatCode="General">
                  <c:v>48.0</c:v>
                </c:pt>
                <c:pt idx="15" formatCode="General">
                  <c:v>29.0</c:v>
                </c:pt>
                <c:pt idx="16" formatCode="General">
                  <c:v>23.0</c:v>
                </c:pt>
                <c:pt idx="17" formatCode="General">
                  <c:v>18.0</c:v>
                </c:pt>
                <c:pt idx="18" formatCode="General">
                  <c:v>8.0</c:v>
                </c:pt>
                <c:pt idx="19">
                  <c:v>9.0</c:v>
                </c:pt>
                <c:pt idx="20">
                  <c:v>4.0</c:v>
                </c:pt>
                <c:pt idx="21">
                  <c:v>6.0</c:v>
                </c:pt>
                <c:pt idx="22">
                  <c:v>3.0</c:v>
                </c:pt>
                <c:pt idx="23">
                  <c:v>2.0</c:v>
                </c:pt>
                <c:pt idx="24">
                  <c:v>3.0</c:v>
                </c:pt>
                <c:pt idx="25" formatCode="General">
                  <c:v>1.0</c:v>
                </c:pt>
                <c:pt idx="26" formatCode="General">
                  <c:v>1.0</c:v>
                </c:pt>
                <c:pt idx="27">
                  <c:v>0.0</c:v>
                </c:pt>
                <c:pt idx="28">
                  <c:v>0.0</c:v>
                </c:pt>
                <c:pt idx="29" formatCode="General">
                  <c:v>1.0</c:v>
                </c:pt>
                <c:pt idx="30" formatCode="General">
                  <c:v>2.0</c:v>
                </c:pt>
                <c:pt idx="31" formatCode="General">
                  <c:v>1.0</c:v>
                </c:pt>
                <c:pt idx="32" formatCode="General">
                  <c:v>2.0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-2139240392"/>
        <c:axId val="-2139237448"/>
      </c:barChart>
      <c:catAx>
        <c:axId val="-21392403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-2139237448"/>
        <c:crosses val="autoZero"/>
        <c:auto val="1"/>
        <c:lblAlgn val="ctr"/>
        <c:lblOffset val="100"/>
        <c:noMultiLvlLbl val="0"/>
      </c:catAx>
      <c:valAx>
        <c:axId val="-21392374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-21392403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2296A7-0CE5-254A-917F-8E4E90464ED8}" type="doc">
      <dgm:prSet loTypeId="urn:microsoft.com/office/officeart/2005/8/layout/hProcess9" loCatId="" qsTypeId="urn:microsoft.com/office/officeart/2005/8/quickstyle/simple4" qsCatId="simple" csTypeId="urn:microsoft.com/office/officeart/2005/8/colors/colorful4" csCatId="colorful" phldr="1"/>
      <dgm:spPr/>
    </dgm:pt>
    <dgm:pt modelId="{6FE5CF83-D761-194C-8706-EBDFB2E9C8C5}">
      <dgm:prSet phldrT="[Text]" custT="1"/>
      <dgm:spPr/>
      <dgm:t>
        <a:bodyPr/>
        <a:lstStyle/>
        <a:p>
          <a:r>
            <a:rPr lang="en-US" sz="1800" dirty="0" smtClean="0">
              <a:latin typeface="Arial Narrow"/>
              <a:ea typeface="ＭＳ Ｐゴシック" charset="0"/>
              <a:cs typeface="Arial Narrow"/>
            </a:rPr>
            <a:t>Juvenile arthritis (Old Lyme CT)</a:t>
          </a:r>
          <a:endParaRPr lang="en-US" sz="1800" dirty="0">
            <a:latin typeface="Arial Narrow"/>
            <a:cs typeface="Arial Narrow"/>
          </a:endParaRPr>
        </a:p>
      </dgm:t>
    </dgm:pt>
    <dgm:pt modelId="{1943D458-C53F-3242-9825-2C251D0C6AD5}" type="parTrans" cxnId="{0D5CAC23-65F1-CD45-9850-99C57573F88C}">
      <dgm:prSet/>
      <dgm:spPr/>
      <dgm:t>
        <a:bodyPr/>
        <a:lstStyle/>
        <a:p>
          <a:endParaRPr lang="en-US"/>
        </a:p>
      </dgm:t>
    </dgm:pt>
    <dgm:pt modelId="{065D692D-6145-9043-BC49-8BB2D710631D}" type="sibTrans" cxnId="{0D5CAC23-65F1-CD45-9850-99C57573F88C}">
      <dgm:prSet/>
      <dgm:spPr/>
      <dgm:t>
        <a:bodyPr/>
        <a:lstStyle/>
        <a:p>
          <a:endParaRPr lang="en-US"/>
        </a:p>
      </dgm:t>
    </dgm:pt>
    <dgm:pt modelId="{07D31878-6665-2A4D-AE42-999D6075210C}">
      <dgm:prSet custT="1"/>
      <dgm:spPr/>
      <dgm:t>
        <a:bodyPr/>
        <a:lstStyle/>
        <a:p>
          <a:r>
            <a:rPr lang="en-US" sz="1800" dirty="0" smtClean="0">
              <a:latin typeface="Arial Narrow"/>
              <a:ea typeface="ＭＳ Ｐゴシック" charset="0"/>
              <a:cs typeface="Arial Narrow"/>
            </a:rPr>
            <a:t>Tick bite etiology</a:t>
          </a:r>
          <a:endParaRPr lang="en-US" sz="1800" dirty="0">
            <a:latin typeface="Arial Narrow"/>
            <a:ea typeface="ＭＳ Ｐゴシック" charset="0"/>
            <a:cs typeface="Arial Narrow"/>
          </a:endParaRPr>
        </a:p>
      </dgm:t>
    </dgm:pt>
    <dgm:pt modelId="{7D3E8B1E-5176-8A4B-800F-8CA8E46E6EDD}" type="parTrans" cxnId="{5EBFD58D-B363-9249-B722-5BE32298DD8F}">
      <dgm:prSet/>
      <dgm:spPr/>
      <dgm:t>
        <a:bodyPr/>
        <a:lstStyle/>
        <a:p>
          <a:endParaRPr lang="en-US"/>
        </a:p>
      </dgm:t>
    </dgm:pt>
    <dgm:pt modelId="{E23C091B-B3A2-D446-B9E6-D731F3F16367}" type="sibTrans" cxnId="{5EBFD58D-B363-9249-B722-5BE32298DD8F}">
      <dgm:prSet/>
      <dgm:spPr/>
      <dgm:t>
        <a:bodyPr/>
        <a:lstStyle/>
        <a:p>
          <a:endParaRPr lang="en-US"/>
        </a:p>
      </dgm:t>
    </dgm:pt>
    <dgm:pt modelId="{8944119D-C6EE-0042-B086-46BAEC943F17}">
      <dgm:prSet custT="1"/>
      <dgm:spPr/>
      <dgm:t>
        <a:bodyPr/>
        <a:lstStyle/>
        <a:p>
          <a:r>
            <a:rPr lang="en-US" sz="1800" dirty="0" smtClean="0">
              <a:latin typeface="Arial Narrow"/>
              <a:ea typeface="ＭＳ Ｐゴシック" charset="0"/>
              <a:cs typeface="Arial Narrow"/>
            </a:rPr>
            <a:t>Deer tick (</a:t>
          </a:r>
          <a:r>
            <a:rPr lang="en-US" sz="1800" dirty="0" err="1" smtClean="0">
              <a:latin typeface="Arial Narrow"/>
              <a:ea typeface="ＭＳ Ｐゴシック" charset="0"/>
              <a:cs typeface="Arial Narrow"/>
            </a:rPr>
            <a:t>Ixodes</a:t>
          </a:r>
          <a:r>
            <a:rPr lang="en-US" sz="1800" dirty="0" smtClean="0">
              <a:latin typeface="Arial Narrow"/>
              <a:ea typeface="ＭＳ Ｐゴシック" charset="0"/>
              <a:cs typeface="Arial Narrow"/>
            </a:rPr>
            <a:t> </a:t>
          </a:r>
          <a:r>
            <a:rPr lang="en-US" sz="1800" i="1" dirty="0" err="1" smtClean="0">
              <a:latin typeface="Arial Narrow"/>
              <a:ea typeface="ＭＳ Ｐゴシック" charset="0"/>
              <a:cs typeface="Arial Narrow"/>
            </a:rPr>
            <a:t>dammini</a:t>
          </a:r>
          <a:r>
            <a:rPr lang="en-US" sz="1800" dirty="0" smtClean="0">
              <a:latin typeface="Arial Narrow"/>
              <a:ea typeface="ＭＳ Ｐゴシック" charset="0"/>
              <a:cs typeface="Arial Narrow"/>
            </a:rPr>
            <a:t>)</a:t>
          </a:r>
          <a:endParaRPr lang="en-US" sz="1800" dirty="0">
            <a:latin typeface="Arial Narrow"/>
            <a:ea typeface="ＭＳ Ｐゴシック" charset="0"/>
            <a:cs typeface="Arial Narrow"/>
          </a:endParaRPr>
        </a:p>
      </dgm:t>
    </dgm:pt>
    <dgm:pt modelId="{D3FEAA7F-CAD9-8342-AF88-63EF50E56F58}" type="parTrans" cxnId="{583DE4DB-BD58-3E4B-8001-B921E1D2B173}">
      <dgm:prSet/>
      <dgm:spPr/>
      <dgm:t>
        <a:bodyPr/>
        <a:lstStyle/>
        <a:p>
          <a:endParaRPr lang="en-US"/>
        </a:p>
      </dgm:t>
    </dgm:pt>
    <dgm:pt modelId="{CBD08169-B5F9-3F4A-8C65-8B4ED4A079BF}" type="sibTrans" cxnId="{583DE4DB-BD58-3E4B-8001-B921E1D2B173}">
      <dgm:prSet/>
      <dgm:spPr/>
      <dgm:t>
        <a:bodyPr/>
        <a:lstStyle/>
        <a:p>
          <a:endParaRPr lang="en-US"/>
        </a:p>
      </dgm:t>
    </dgm:pt>
    <dgm:pt modelId="{EF5493EC-4AAB-704A-94DE-D2A45A80D780}">
      <dgm:prSet custT="1"/>
      <dgm:spPr/>
      <dgm:t>
        <a:bodyPr/>
        <a:lstStyle/>
        <a:p>
          <a:r>
            <a:rPr lang="en-US" sz="1800" dirty="0" smtClean="0">
              <a:latin typeface="Arial Narrow"/>
              <a:ea typeface="ＭＳ Ｐゴシック" charset="0"/>
              <a:cs typeface="Arial Narrow"/>
            </a:rPr>
            <a:t>Spirochete (</a:t>
          </a:r>
          <a:r>
            <a:rPr lang="en-US" sz="1800" i="1" dirty="0" err="1" smtClean="0">
              <a:latin typeface="Arial Narrow"/>
              <a:ea typeface="ＭＳ Ｐゴシック" charset="0"/>
              <a:cs typeface="Arial Narrow"/>
            </a:rPr>
            <a:t>Borrelia</a:t>
          </a:r>
          <a:r>
            <a:rPr lang="en-US" sz="1800" i="1" dirty="0" smtClean="0">
              <a:latin typeface="Arial Narrow"/>
              <a:ea typeface="ＭＳ Ｐゴシック" charset="0"/>
              <a:cs typeface="Arial Narrow"/>
            </a:rPr>
            <a:t> </a:t>
          </a:r>
          <a:r>
            <a:rPr lang="en-US" sz="1800" i="1" dirty="0" err="1" smtClean="0">
              <a:latin typeface="Arial Narrow"/>
              <a:ea typeface="ＭＳ Ｐゴシック" charset="0"/>
              <a:cs typeface="Arial Narrow"/>
            </a:rPr>
            <a:t>burgdorferi</a:t>
          </a:r>
          <a:r>
            <a:rPr lang="en-US" sz="1800" dirty="0" smtClean="0">
              <a:latin typeface="Arial Narrow"/>
              <a:ea typeface="ＭＳ Ｐゴシック" charset="0"/>
              <a:cs typeface="Arial Narrow"/>
            </a:rPr>
            <a:t>)</a:t>
          </a:r>
          <a:endParaRPr lang="en-US" sz="1800" dirty="0">
            <a:latin typeface="Arial Narrow"/>
            <a:ea typeface="ＭＳ Ｐゴシック" charset="0"/>
            <a:cs typeface="Arial Narrow"/>
          </a:endParaRPr>
        </a:p>
      </dgm:t>
    </dgm:pt>
    <dgm:pt modelId="{14986CDC-9859-0D44-86C6-1CFF21A305D1}" type="parTrans" cxnId="{C8B58EF0-A19C-A14C-AE52-843C2F728885}">
      <dgm:prSet/>
      <dgm:spPr/>
      <dgm:t>
        <a:bodyPr/>
        <a:lstStyle/>
        <a:p>
          <a:endParaRPr lang="en-US"/>
        </a:p>
      </dgm:t>
    </dgm:pt>
    <dgm:pt modelId="{5F96DEB5-CA68-9947-AD5C-0648E7E8AF72}" type="sibTrans" cxnId="{C8B58EF0-A19C-A14C-AE52-843C2F728885}">
      <dgm:prSet/>
      <dgm:spPr/>
      <dgm:t>
        <a:bodyPr/>
        <a:lstStyle/>
        <a:p>
          <a:endParaRPr lang="en-US"/>
        </a:p>
      </dgm:t>
    </dgm:pt>
    <dgm:pt modelId="{8A06F0A8-713D-9C49-AA30-F0AF8BA24ED7}">
      <dgm:prSet custT="1"/>
      <dgm:spPr/>
      <dgm:t>
        <a:bodyPr/>
        <a:lstStyle/>
        <a:p>
          <a:r>
            <a:rPr lang="en-US" sz="1800" dirty="0" smtClean="0">
              <a:latin typeface="Arial Narrow"/>
              <a:ea typeface="ＭＳ Ｐゴシック" charset="0"/>
              <a:cs typeface="Arial Narrow"/>
            </a:rPr>
            <a:t>Reservoirs (deer and mice)</a:t>
          </a:r>
          <a:endParaRPr lang="en-US" sz="1800" dirty="0">
            <a:latin typeface="Arial Narrow"/>
            <a:ea typeface="ＭＳ Ｐゴシック" charset="0"/>
            <a:cs typeface="Arial Narrow"/>
          </a:endParaRPr>
        </a:p>
      </dgm:t>
    </dgm:pt>
    <dgm:pt modelId="{4F4D3955-C8D6-944F-A0BF-C00F3BD857F8}" type="parTrans" cxnId="{A7529A50-BB52-D04C-9817-9D7EE205EEB1}">
      <dgm:prSet/>
      <dgm:spPr/>
      <dgm:t>
        <a:bodyPr/>
        <a:lstStyle/>
        <a:p>
          <a:endParaRPr lang="en-US"/>
        </a:p>
      </dgm:t>
    </dgm:pt>
    <dgm:pt modelId="{B4F450CD-E612-2E4C-9CA8-F5FAE20D566C}" type="sibTrans" cxnId="{A7529A50-BB52-D04C-9817-9D7EE205EEB1}">
      <dgm:prSet/>
      <dgm:spPr/>
      <dgm:t>
        <a:bodyPr/>
        <a:lstStyle/>
        <a:p>
          <a:endParaRPr lang="en-US"/>
        </a:p>
      </dgm:t>
    </dgm:pt>
    <dgm:pt modelId="{DC806065-43BC-0848-8BBF-58C78DC5D117}">
      <dgm:prSet custT="1"/>
      <dgm:spPr/>
      <dgm:t>
        <a:bodyPr/>
        <a:lstStyle/>
        <a:p>
          <a:r>
            <a:rPr lang="en-US" sz="1800" dirty="0" smtClean="0">
              <a:latin typeface="Arial Narrow"/>
              <a:ea typeface="ＭＳ Ｐゴシック" charset="0"/>
              <a:cs typeface="Arial Narrow"/>
            </a:rPr>
            <a:t>Lyme Disease</a:t>
          </a:r>
          <a:endParaRPr lang="en-US" sz="1800" dirty="0">
            <a:latin typeface="Arial Narrow"/>
            <a:ea typeface="ＭＳ Ｐゴシック" charset="0"/>
            <a:cs typeface="Arial Narrow"/>
          </a:endParaRPr>
        </a:p>
      </dgm:t>
    </dgm:pt>
    <dgm:pt modelId="{A5E7D5FA-6600-3E45-B443-7015246B7450}" type="parTrans" cxnId="{8547C53D-58A5-A140-8AD0-FAAFDD86729D}">
      <dgm:prSet/>
      <dgm:spPr/>
      <dgm:t>
        <a:bodyPr/>
        <a:lstStyle/>
        <a:p>
          <a:endParaRPr lang="en-US"/>
        </a:p>
      </dgm:t>
    </dgm:pt>
    <dgm:pt modelId="{DE96BB95-4CD3-0D48-A1F7-2A66626716FE}" type="sibTrans" cxnId="{8547C53D-58A5-A140-8AD0-FAAFDD86729D}">
      <dgm:prSet/>
      <dgm:spPr/>
      <dgm:t>
        <a:bodyPr/>
        <a:lstStyle/>
        <a:p>
          <a:endParaRPr lang="en-US"/>
        </a:p>
      </dgm:t>
    </dgm:pt>
    <dgm:pt modelId="{7753BB5F-BEEE-484D-9456-33800CBD3673}" type="pres">
      <dgm:prSet presAssocID="{DF2296A7-0CE5-254A-917F-8E4E90464ED8}" presName="CompostProcess" presStyleCnt="0">
        <dgm:presLayoutVars>
          <dgm:dir/>
          <dgm:resizeHandles val="exact"/>
        </dgm:presLayoutVars>
      </dgm:prSet>
      <dgm:spPr/>
    </dgm:pt>
    <dgm:pt modelId="{2136A125-B7DA-7E45-8EFB-4EDA85655C72}" type="pres">
      <dgm:prSet presAssocID="{DF2296A7-0CE5-254A-917F-8E4E90464ED8}" presName="arrow" presStyleLbl="bgShp" presStyleIdx="0" presStyleCnt="1" custScaleX="117647" custLinFactNeighborX="-3296" custLinFactNeighborY="-3226"/>
      <dgm:spPr/>
    </dgm:pt>
    <dgm:pt modelId="{E03C6564-BD81-6C45-959C-D7DB4565DB31}" type="pres">
      <dgm:prSet presAssocID="{DF2296A7-0CE5-254A-917F-8E4E90464ED8}" presName="linearProcess" presStyleCnt="0"/>
      <dgm:spPr/>
    </dgm:pt>
    <dgm:pt modelId="{02D8276D-8829-804E-A64B-DCC302F92D4C}" type="pres">
      <dgm:prSet presAssocID="{6FE5CF83-D761-194C-8706-EBDFB2E9C8C5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3DA96B-5107-2649-9CCB-43BFAD6E5D2D}" type="pres">
      <dgm:prSet presAssocID="{065D692D-6145-9043-BC49-8BB2D710631D}" presName="sibTrans" presStyleCnt="0"/>
      <dgm:spPr/>
    </dgm:pt>
    <dgm:pt modelId="{56083145-40B1-8340-8A9C-FC279CF46863}" type="pres">
      <dgm:prSet presAssocID="{07D31878-6665-2A4D-AE42-999D6075210C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FCB6A-932B-8E43-AE08-1EE2FA6852DF}" type="pres">
      <dgm:prSet presAssocID="{E23C091B-B3A2-D446-B9E6-D731F3F16367}" presName="sibTrans" presStyleCnt="0"/>
      <dgm:spPr/>
    </dgm:pt>
    <dgm:pt modelId="{2D4C9F32-38F3-9E4D-B5A8-783BEB227AA6}" type="pres">
      <dgm:prSet presAssocID="{8944119D-C6EE-0042-B086-46BAEC943F17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F313F-5E0F-FB43-8A4C-99D8C7643800}" type="pres">
      <dgm:prSet presAssocID="{CBD08169-B5F9-3F4A-8C65-8B4ED4A079BF}" presName="sibTrans" presStyleCnt="0"/>
      <dgm:spPr/>
    </dgm:pt>
    <dgm:pt modelId="{B7636665-40E4-3C4C-AFEC-73918A788E02}" type="pres">
      <dgm:prSet presAssocID="{EF5493EC-4AAB-704A-94DE-D2A45A80D780}" presName="textNode" presStyleLbl="node1" presStyleIdx="3" presStyleCnt="6" custScaleX="113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E87ABE-7A66-0C4E-9024-0B48664B9DD0}" type="pres">
      <dgm:prSet presAssocID="{5F96DEB5-CA68-9947-AD5C-0648E7E8AF72}" presName="sibTrans" presStyleCnt="0"/>
      <dgm:spPr/>
    </dgm:pt>
    <dgm:pt modelId="{16D9A561-8444-8B4A-91C8-B5842CAE7D36}" type="pres">
      <dgm:prSet presAssocID="{8A06F0A8-713D-9C49-AA30-F0AF8BA24ED7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F5AEE-B201-0043-91EB-A661A1DD14C4}" type="pres">
      <dgm:prSet presAssocID="{B4F450CD-E612-2E4C-9CA8-F5FAE20D566C}" presName="sibTrans" presStyleCnt="0"/>
      <dgm:spPr/>
    </dgm:pt>
    <dgm:pt modelId="{58059F04-D894-D146-9770-6430B36D6551}" type="pres">
      <dgm:prSet presAssocID="{DC806065-43BC-0848-8BBF-58C78DC5D117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74DF8F-C918-9145-A02E-F1068CA87C07}" type="presOf" srcId="{DC806065-43BC-0848-8BBF-58C78DC5D117}" destId="{58059F04-D894-D146-9770-6430B36D6551}" srcOrd="0" destOrd="0" presId="urn:microsoft.com/office/officeart/2005/8/layout/hProcess9"/>
    <dgm:cxn modelId="{F1D6104C-BDD6-534A-99DB-48F27BDA47B6}" type="presOf" srcId="{DF2296A7-0CE5-254A-917F-8E4E90464ED8}" destId="{7753BB5F-BEEE-484D-9456-33800CBD3673}" srcOrd="0" destOrd="0" presId="urn:microsoft.com/office/officeart/2005/8/layout/hProcess9"/>
    <dgm:cxn modelId="{8547C53D-58A5-A140-8AD0-FAAFDD86729D}" srcId="{DF2296A7-0CE5-254A-917F-8E4E90464ED8}" destId="{DC806065-43BC-0848-8BBF-58C78DC5D117}" srcOrd="5" destOrd="0" parTransId="{A5E7D5FA-6600-3E45-B443-7015246B7450}" sibTransId="{DE96BB95-4CD3-0D48-A1F7-2A66626716FE}"/>
    <dgm:cxn modelId="{A7529A50-BB52-D04C-9817-9D7EE205EEB1}" srcId="{DF2296A7-0CE5-254A-917F-8E4E90464ED8}" destId="{8A06F0A8-713D-9C49-AA30-F0AF8BA24ED7}" srcOrd="4" destOrd="0" parTransId="{4F4D3955-C8D6-944F-A0BF-C00F3BD857F8}" sibTransId="{B4F450CD-E612-2E4C-9CA8-F5FAE20D566C}"/>
    <dgm:cxn modelId="{602C560A-C6E5-3649-AFFD-22E70400D842}" type="presOf" srcId="{EF5493EC-4AAB-704A-94DE-D2A45A80D780}" destId="{B7636665-40E4-3C4C-AFEC-73918A788E02}" srcOrd="0" destOrd="0" presId="urn:microsoft.com/office/officeart/2005/8/layout/hProcess9"/>
    <dgm:cxn modelId="{DFE221EC-5BBA-9945-BC81-0830D6244502}" type="presOf" srcId="{6FE5CF83-D761-194C-8706-EBDFB2E9C8C5}" destId="{02D8276D-8829-804E-A64B-DCC302F92D4C}" srcOrd="0" destOrd="0" presId="urn:microsoft.com/office/officeart/2005/8/layout/hProcess9"/>
    <dgm:cxn modelId="{14181223-55B1-7648-9EDF-5EBD636EF67B}" type="presOf" srcId="{8A06F0A8-713D-9C49-AA30-F0AF8BA24ED7}" destId="{16D9A561-8444-8B4A-91C8-B5842CAE7D36}" srcOrd="0" destOrd="0" presId="urn:microsoft.com/office/officeart/2005/8/layout/hProcess9"/>
    <dgm:cxn modelId="{0636994B-E18D-9A4D-B727-FBB2E85E2424}" type="presOf" srcId="{8944119D-C6EE-0042-B086-46BAEC943F17}" destId="{2D4C9F32-38F3-9E4D-B5A8-783BEB227AA6}" srcOrd="0" destOrd="0" presId="urn:microsoft.com/office/officeart/2005/8/layout/hProcess9"/>
    <dgm:cxn modelId="{C8B58EF0-A19C-A14C-AE52-843C2F728885}" srcId="{DF2296A7-0CE5-254A-917F-8E4E90464ED8}" destId="{EF5493EC-4AAB-704A-94DE-D2A45A80D780}" srcOrd="3" destOrd="0" parTransId="{14986CDC-9859-0D44-86C6-1CFF21A305D1}" sibTransId="{5F96DEB5-CA68-9947-AD5C-0648E7E8AF72}"/>
    <dgm:cxn modelId="{64D6E555-1614-FC4C-97DC-F7DBBA79AE67}" type="presOf" srcId="{07D31878-6665-2A4D-AE42-999D6075210C}" destId="{56083145-40B1-8340-8A9C-FC279CF46863}" srcOrd="0" destOrd="0" presId="urn:microsoft.com/office/officeart/2005/8/layout/hProcess9"/>
    <dgm:cxn modelId="{5EBFD58D-B363-9249-B722-5BE32298DD8F}" srcId="{DF2296A7-0CE5-254A-917F-8E4E90464ED8}" destId="{07D31878-6665-2A4D-AE42-999D6075210C}" srcOrd="1" destOrd="0" parTransId="{7D3E8B1E-5176-8A4B-800F-8CA8E46E6EDD}" sibTransId="{E23C091B-B3A2-D446-B9E6-D731F3F16367}"/>
    <dgm:cxn modelId="{583DE4DB-BD58-3E4B-8001-B921E1D2B173}" srcId="{DF2296A7-0CE5-254A-917F-8E4E90464ED8}" destId="{8944119D-C6EE-0042-B086-46BAEC943F17}" srcOrd="2" destOrd="0" parTransId="{D3FEAA7F-CAD9-8342-AF88-63EF50E56F58}" sibTransId="{CBD08169-B5F9-3F4A-8C65-8B4ED4A079BF}"/>
    <dgm:cxn modelId="{0D5CAC23-65F1-CD45-9850-99C57573F88C}" srcId="{DF2296A7-0CE5-254A-917F-8E4E90464ED8}" destId="{6FE5CF83-D761-194C-8706-EBDFB2E9C8C5}" srcOrd="0" destOrd="0" parTransId="{1943D458-C53F-3242-9825-2C251D0C6AD5}" sibTransId="{065D692D-6145-9043-BC49-8BB2D710631D}"/>
    <dgm:cxn modelId="{A8F041FF-1DA5-D14E-8C63-7159C966053C}" type="presParOf" srcId="{7753BB5F-BEEE-484D-9456-33800CBD3673}" destId="{2136A125-B7DA-7E45-8EFB-4EDA85655C72}" srcOrd="0" destOrd="0" presId="urn:microsoft.com/office/officeart/2005/8/layout/hProcess9"/>
    <dgm:cxn modelId="{65151A9E-98FC-ED49-8683-3BA8DE73CA7C}" type="presParOf" srcId="{7753BB5F-BEEE-484D-9456-33800CBD3673}" destId="{E03C6564-BD81-6C45-959C-D7DB4565DB31}" srcOrd="1" destOrd="0" presId="urn:microsoft.com/office/officeart/2005/8/layout/hProcess9"/>
    <dgm:cxn modelId="{19CE1AF7-9908-DB4C-8FC3-94C2409FBDBD}" type="presParOf" srcId="{E03C6564-BD81-6C45-959C-D7DB4565DB31}" destId="{02D8276D-8829-804E-A64B-DCC302F92D4C}" srcOrd="0" destOrd="0" presId="urn:microsoft.com/office/officeart/2005/8/layout/hProcess9"/>
    <dgm:cxn modelId="{1F60FE35-A11F-AB44-B9C9-15D8B43C77C1}" type="presParOf" srcId="{E03C6564-BD81-6C45-959C-D7DB4565DB31}" destId="{C53DA96B-5107-2649-9CCB-43BFAD6E5D2D}" srcOrd="1" destOrd="0" presId="urn:microsoft.com/office/officeart/2005/8/layout/hProcess9"/>
    <dgm:cxn modelId="{FA8F364E-12DA-AA46-98C7-C43AC58ABD7E}" type="presParOf" srcId="{E03C6564-BD81-6C45-959C-D7DB4565DB31}" destId="{56083145-40B1-8340-8A9C-FC279CF46863}" srcOrd="2" destOrd="0" presId="urn:microsoft.com/office/officeart/2005/8/layout/hProcess9"/>
    <dgm:cxn modelId="{455B5F51-6EA0-E04D-B640-7AEC63F53E4B}" type="presParOf" srcId="{E03C6564-BD81-6C45-959C-D7DB4565DB31}" destId="{815FCB6A-932B-8E43-AE08-1EE2FA6852DF}" srcOrd="3" destOrd="0" presId="urn:microsoft.com/office/officeart/2005/8/layout/hProcess9"/>
    <dgm:cxn modelId="{62432E37-1861-DA44-8DD2-6F92524FB4B3}" type="presParOf" srcId="{E03C6564-BD81-6C45-959C-D7DB4565DB31}" destId="{2D4C9F32-38F3-9E4D-B5A8-783BEB227AA6}" srcOrd="4" destOrd="0" presId="urn:microsoft.com/office/officeart/2005/8/layout/hProcess9"/>
    <dgm:cxn modelId="{136F5404-4EEF-4041-BBB7-98C3BB718D80}" type="presParOf" srcId="{E03C6564-BD81-6C45-959C-D7DB4565DB31}" destId="{537F313F-5E0F-FB43-8A4C-99D8C7643800}" srcOrd="5" destOrd="0" presId="urn:microsoft.com/office/officeart/2005/8/layout/hProcess9"/>
    <dgm:cxn modelId="{02FC3FED-D978-8644-BF47-8B326DF21C29}" type="presParOf" srcId="{E03C6564-BD81-6C45-959C-D7DB4565DB31}" destId="{B7636665-40E4-3C4C-AFEC-73918A788E02}" srcOrd="6" destOrd="0" presId="urn:microsoft.com/office/officeart/2005/8/layout/hProcess9"/>
    <dgm:cxn modelId="{005AEA5B-350B-5341-A7DD-40231D6786E3}" type="presParOf" srcId="{E03C6564-BD81-6C45-959C-D7DB4565DB31}" destId="{94E87ABE-7A66-0C4E-9024-0B48664B9DD0}" srcOrd="7" destOrd="0" presId="urn:microsoft.com/office/officeart/2005/8/layout/hProcess9"/>
    <dgm:cxn modelId="{38619E80-0BCD-8049-8AEC-9492BE59557F}" type="presParOf" srcId="{E03C6564-BD81-6C45-959C-D7DB4565DB31}" destId="{16D9A561-8444-8B4A-91C8-B5842CAE7D36}" srcOrd="8" destOrd="0" presId="urn:microsoft.com/office/officeart/2005/8/layout/hProcess9"/>
    <dgm:cxn modelId="{7265045D-F497-084E-A1F6-ECEB84C384A5}" type="presParOf" srcId="{E03C6564-BD81-6C45-959C-D7DB4565DB31}" destId="{B3CF5AEE-B201-0043-91EB-A661A1DD14C4}" srcOrd="9" destOrd="0" presId="urn:microsoft.com/office/officeart/2005/8/layout/hProcess9"/>
    <dgm:cxn modelId="{395A721B-9D44-C642-A6B9-856954921FD4}" type="presParOf" srcId="{E03C6564-BD81-6C45-959C-D7DB4565DB31}" destId="{58059F04-D894-D146-9770-6430B36D6551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6A125-B7DA-7E45-8EFB-4EDA85655C72}">
      <dsp:nvSpPr>
        <dsp:cNvPr id="0" name=""/>
        <dsp:cNvSpPr/>
      </dsp:nvSpPr>
      <dsp:spPr>
        <a:xfrm>
          <a:off x="0" y="0"/>
          <a:ext cx="8159745" cy="4921249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D8276D-8829-804E-A64B-DCC302F92D4C}">
      <dsp:nvSpPr>
        <dsp:cNvPr id="0" name=""/>
        <dsp:cNvSpPr/>
      </dsp:nvSpPr>
      <dsp:spPr>
        <a:xfrm>
          <a:off x="1333" y="1476374"/>
          <a:ext cx="1170175" cy="196849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 Narrow"/>
              <a:ea typeface="ＭＳ Ｐゴシック" charset="0"/>
              <a:cs typeface="Arial Narrow"/>
            </a:rPr>
            <a:t>Juvenile arthritis (Old Lyme CT)</a:t>
          </a:r>
          <a:endParaRPr lang="en-US" sz="1800" kern="1200" dirty="0">
            <a:latin typeface="Arial Narrow"/>
            <a:cs typeface="Arial Narrow"/>
          </a:endParaRPr>
        </a:p>
      </dsp:txBody>
      <dsp:txXfrm>
        <a:off x="58456" y="1533497"/>
        <a:ext cx="1055929" cy="1854253"/>
      </dsp:txXfrm>
    </dsp:sp>
    <dsp:sp modelId="{56083145-40B1-8340-8A9C-FC279CF46863}">
      <dsp:nvSpPr>
        <dsp:cNvPr id="0" name=""/>
        <dsp:cNvSpPr/>
      </dsp:nvSpPr>
      <dsp:spPr>
        <a:xfrm>
          <a:off x="1366537" y="1476374"/>
          <a:ext cx="1170175" cy="1968499"/>
        </a:xfrm>
        <a:prstGeom prst="roundRect">
          <a:avLst/>
        </a:prstGeom>
        <a:gradFill rotWithShape="0">
          <a:gsLst>
            <a:gs pos="0">
              <a:schemeClr val="accent4">
                <a:hueOff val="-438130"/>
                <a:satOff val="-20000"/>
                <a:lumOff val="3647"/>
                <a:alphaOff val="0"/>
                <a:shade val="70000"/>
                <a:satMod val="120000"/>
              </a:schemeClr>
            </a:gs>
            <a:gs pos="35000">
              <a:schemeClr val="accent4">
                <a:hueOff val="-438130"/>
                <a:satOff val="-20000"/>
                <a:lumOff val="3647"/>
                <a:alphaOff val="0"/>
                <a:shade val="100000"/>
                <a:satMod val="150000"/>
              </a:schemeClr>
            </a:gs>
            <a:gs pos="70000">
              <a:schemeClr val="accent4">
                <a:hueOff val="-438130"/>
                <a:satOff val="-20000"/>
                <a:lumOff val="3647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438130"/>
                <a:satOff val="-20000"/>
                <a:lumOff val="3647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 Narrow"/>
              <a:ea typeface="ＭＳ Ｐゴシック" charset="0"/>
              <a:cs typeface="Arial Narrow"/>
            </a:rPr>
            <a:t>Tick bite etiology</a:t>
          </a:r>
          <a:endParaRPr lang="en-US" sz="1800" kern="1200" dirty="0">
            <a:latin typeface="Arial Narrow"/>
            <a:ea typeface="ＭＳ Ｐゴシック" charset="0"/>
            <a:cs typeface="Arial Narrow"/>
          </a:endParaRPr>
        </a:p>
      </dsp:txBody>
      <dsp:txXfrm>
        <a:off x="1423660" y="1533497"/>
        <a:ext cx="1055929" cy="1854253"/>
      </dsp:txXfrm>
    </dsp:sp>
    <dsp:sp modelId="{2D4C9F32-38F3-9E4D-B5A8-783BEB227AA6}">
      <dsp:nvSpPr>
        <dsp:cNvPr id="0" name=""/>
        <dsp:cNvSpPr/>
      </dsp:nvSpPr>
      <dsp:spPr>
        <a:xfrm>
          <a:off x="2731741" y="1476374"/>
          <a:ext cx="1170175" cy="1968499"/>
        </a:xfrm>
        <a:prstGeom prst="roundRect">
          <a:avLst/>
        </a:prstGeom>
        <a:gradFill rotWithShape="0">
          <a:gsLst>
            <a:gs pos="0">
              <a:schemeClr val="accent4">
                <a:hueOff val="-876259"/>
                <a:satOff val="-40000"/>
                <a:lumOff val="7294"/>
                <a:alphaOff val="0"/>
                <a:shade val="70000"/>
                <a:satMod val="120000"/>
              </a:schemeClr>
            </a:gs>
            <a:gs pos="35000">
              <a:schemeClr val="accent4">
                <a:hueOff val="-876259"/>
                <a:satOff val="-40000"/>
                <a:lumOff val="7294"/>
                <a:alphaOff val="0"/>
                <a:shade val="100000"/>
                <a:satMod val="150000"/>
              </a:schemeClr>
            </a:gs>
            <a:gs pos="70000">
              <a:schemeClr val="accent4">
                <a:hueOff val="-876259"/>
                <a:satOff val="-40000"/>
                <a:lumOff val="7294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876259"/>
                <a:satOff val="-40000"/>
                <a:lumOff val="7294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 Narrow"/>
              <a:ea typeface="ＭＳ Ｐゴシック" charset="0"/>
              <a:cs typeface="Arial Narrow"/>
            </a:rPr>
            <a:t>Deer tick (</a:t>
          </a:r>
          <a:r>
            <a:rPr lang="en-US" sz="1800" kern="1200" dirty="0" err="1" smtClean="0">
              <a:latin typeface="Arial Narrow"/>
              <a:ea typeface="ＭＳ Ｐゴシック" charset="0"/>
              <a:cs typeface="Arial Narrow"/>
            </a:rPr>
            <a:t>Ixodes</a:t>
          </a:r>
          <a:r>
            <a:rPr lang="en-US" sz="1800" kern="1200" dirty="0" smtClean="0">
              <a:latin typeface="Arial Narrow"/>
              <a:ea typeface="ＭＳ Ｐゴシック" charset="0"/>
              <a:cs typeface="Arial Narrow"/>
            </a:rPr>
            <a:t> </a:t>
          </a:r>
          <a:r>
            <a:rPr lang="en-US" sz="1800" i="1" kern="1200" dirty="0" err="1" smtClean="0">
              <a:latin typeface="Arial Narrow"/>
              <a:ea typeface="ＭＳ Ｐゴシック" charset="0"/>
              <a:cs typeface="Arial Narrow"/>
            </a:rPr>
            <a:t>dammini</a:t>
          </a:r>
          <a:r>
            <a:rPr lang="en-US" sz="1800" kern="1200" dirty="0" smtClean="0">
              <a:latin typeface="Arial Narrow"/>
              <a:ea typeface="ＭＳ Ｐゴシック" charset="0"/>
              <a:cs typeface="Arial Narrow"/>
            </a:rPr>
            <a:t>)</a:t>
          </a:r>
          <a:endParaRPr lang="en-US" sz="1800" kern="1200" dirty="0">
            <a:latin typeface="Arial Narrow"/>
            <a:ea typeface="ＭＳ Ｐゴシック" charset="0"/>
            <a:cs typeface="Arial Narrow"/>
          </a:endParaRPr>
        </a:p>
      </dsp:txBody>
      <dsp:txXfrm>
        <a:off x="2788864" y="1533497"/>
        <a:ext cx="1055929" cy="1854253"/>
      </dsp:txXfrm>
    </dsp:sp>
    <dsp:sp modelId="{B7636665-40E4-3C4C-AFEC-73918A788E02}">
      <dsp:nvSpPr>
        <dsp:cNvPr id="0" name=""/>
        <dsp:cNvSpPr/>
      </dsp:nvSpPr>
      <dsp:spPr>
        <a:xfrm>
          <a:off x="4096945" y="1476374"/>
          <a:ext cx="1331062" cy="1968499"/>
        </a:xfrm>
        <a:prstGeom prst="roundRect">
          <a:avLst/>
        </a:prstGeom>
        <a:gradFill rotWithShape="0">
          <a:gsLst>
            <a:gs pos="0">
              <a:schemeClr val="accent4">
                <a:hueOff val="-1314389"/>
                <a:satOff val="-60000"/>
                <a:lumOff val="10942"/>
                <a:alphaOff val="0"/>
                <a:shade val="70000"/>
                <a:satMod val="120000"/>
              </a:schemeClr>
            </a:gs>
            <a:gs pos="35000">
              <a:schemeClr val="accent4">
                <a:hueOff val="-1314389"/>
                <a:satOff val="-60000"/>
                <a:lumOff val="10942"/>
                <a:alphaOff val="0"/>
                <a:shade val="100000"/>
                <a:satMod val="150000"/>
              </a:schemeClr>
            </a:gs>
            <a:gs pos="70000">
              <a:schemeClr val="accent4">
                <a:hueOff val="-1314389"/>
                <a:satOff val="-60000"/>
                <a:lumOff val="10942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1314389"/>
                <a:satOff val="-60000"/>
                <a:lumOff val="10942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 Narrow"/>
              <a:ea typeface="ＭＳ Ｐゴシック" charset="0"/>
              <a:cs typeface="Arial Narrow"/>
            </a:rPr>
            <a:t>Spirochete (</a:t>
          </a:r>
          <a:r>
            <a:rPr lang="en-US" sz="1800" i="1" kern="1200" dirty="0" err="1" smtClean="0">
              <a:latin typeface="Arial Narrow"/>
              <a:ea typeface="ＭＳ Ｐゴシック" charset="0"/>
              <a:cs typeface="Arial Narrow"/>
            </a:rPr>
            <a:t>Borrelia</a:t>
          </a:r>
          <a:r>
            <a:rPr lang="en-US" sz="1800" i="1" kern="1200" dirty="0" smtClean="0">
              <a:latin typeface="Arial Narrow"/>
              <a:ea typeface="ＭＳ Ｐゴシック" charset="0"/>
              <a:cs typeface="Arial Narrow"/>
            </a:rPr>
            <a:t> </a:t>
          </a:r>
          <a:r>
            <a:rPr lang="en-US" sz="1800" i="1" kern="1200" dirty="0" err="1" smtClean="0">
              <a:latin typeface="Arial Narrow"/>
              <a:ea typeface="ＭＳ Ｐゴシック" charset="0"/>
              <a:cs typeface="Arial Narrow"/>
            </a:rPr>
            <a:t>burgdorferi</a:t>
          </a:r>
          <a:r>
            <a:rPr lang="en-US" sz="1800" kern="1200" dirty="0" smtClean="0">
              <a:latin typeface="Arial Narrow"/>
              <a:ea typeface="ＭＳ Ｐゴシック" charset="0"/>
              <a:cs typeface="Arial Narrow"/>
            </a:rPr>
            <a:t>)</a:t>
          </a:r>
          <a:endParaRPr lang="en-US" sz="1800" kern="1200" dirty="0">
            <a:latin typeface="Arial Narrow"/>
            <a:ea typeface="ＭＳ Ｐゴシック" charset="0"/>
            <a:cs typeface="Arial Narrow"/>
          </a:endParaRPr>
        </a:p>
      </dsp:txBody>
      <dsp:txXfrm>
        <a:off x="4161922" y="1541351"/>
        <a:ext cx="1201108" cy="1838545"/>
      </dsp:txXfrm>
    </dsp:sp>
    <dsp:sp modelId="{16D9A561-8444-8B4A-91C8-B5842CAE7D36}">
      <dsp:nvSpPr>
        <dsp:cNvPr id="0" name=""/>
        <dsp:cNvSpPr/>
      </dsp:nvSpPr>
      <dsp:spPr>
        <a:xfrm>
          <a:off x="5623037" y="1476374"/>
          <a:ext cx="1170175" cy="1968499"/>
        </a:xfrm>
        <a:prstGeom prst="roundRect">
          <a:avLst/>
        </a:prstGeom>
        <a:gradFill rotWithShape="0">
          <a:gsLst>
            <a:gs pos="0">
              <a:schemeClr val="accent4">
                <a:hueOff val="-1752518"/>
                <a:satOff val="-80000"/>
                <a:lumOff val="14589"/>
                <a:alphaOff val="0"/>
                <a:shade val="70000"/>
                <a:satMod val="120000"/>
              </a:schemeClr>
            </a:gs>
            <a:gs pos="35000">
              <a:schemeClr val="accent4">
                <a:hueOff val="-1752518"/>
                <a:satOff val="-80000"/>
                <a:lumOff val="14589"/>
                <a:alphaOff val="0"/>
                <a:shade val="100000"/>
                <a:satMod val="150000"/>
              </a:schemeClr>
            </a:gs>
            <a:gs pos="70000">
              <a:schemeClr val="accent4">
                <a:hueOff val="-1752518"/>
                <a:satOff val="-80000"/>
                <a:lumOff val="14589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1752518"/>
                <a:satOff val="-80000"/>
                <a:lumOff val="14589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 Narrow"/>
              <a:ea typeface="ＭＳ Ｐゴシック" charset="0"/>
              <a:cs typeface="Arial Narrow"/>
            </a:rPr>
            <a:t>Reservoirs (deer and mice)</a:t>
          </a:r>
          <a:endParaRPr lang="en-US" sz="1800" kern="1200" dirty="0">
            <a:latin typeface="Arial Narrow"/>
            <a:ea typeface="ＭＳ Ｐゴシック" charset="0"/>
            <a:cs typeface="Arial Narrow"/>
          </a:endParaRPr>
        </a:p>
      </dsp:txBody>
      <dsp:txXfrm>
        <a:off x="5680160" y="1533497"/>
        <a:ext cx="1055929" cy="1854253"/>
      </dsp:txXfrm>
    </dsp:sp>
    <dsp:sp modelId="{58059F04-D894-D146-9770-6430B36D6551}">
      <dsp:nvSpPr>
        <dsp:cNvPr id="0" name=""/>
        <dsp:cNvSpPr/>
      </dsp:nvSpPr>
      <dsp:spPr>
        <a:xfrm>
          <a:off x="6988241" y="1476374"/>
          <a:ext cx="1170175" cy="1968499"/>
        </a:xfrm>
        <a:prstGeom prst="roundRect">
          <a:avLst/>
        </a:prstGeom>
        <a:gradFill rotWithShape="0">
          <a:gsLst>
            <a:gs pos="0">
              <a:schemeClr val="accent4">
                <a:hueOff val="-2190648"/>
                <a:satOff val="-100000"/>
                <a:lumOff val="18236"/>
                <a:alphaOff val="0"/>
                <a:shade val="70000"/>
                <a:satMod val="120000"/>
              </a:schemeClr>
            </a:gs>
            <a:gs pos="35000">
              <a:schemeClr val="accent4">
                <a:hueOff val="-2190648"/>
                <a:satOff val="-100000"/>
                <a:lumOff val="18236"/>
                <a:alphaOff val="0"/>
                <a:shade val="100000"/>
                <a:satMod val="150000"/>
              </a:schemeClr>
            </a:gs>
            <a:gs pos="70000">
              <a:schemeClr val="accent4">
                <a:hueOff val="-2190648"/>
                <a:satOff val="-100000"/>
                <a:lumOff val="18236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2190648"/>
                <a:satOff val="-100000"/>
                <a:lumOff val="18236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 Narrow"/>
              <a:ea typeface="ＭＳ Ｐゴシック" charset="0"/>
              <a:cs typeface="Arial Narrow"/>
            </a:rPr>
            <a:t>Lyme Disease</a:t>
          </a:r>
          <a:endParaRPr lang="en-US" sz="1800" kern="1200" dirty="0">
            <a:latin typeface="Arial Narrow"/>
            <a:ea typeface="ＭＳ Ｐゴシック" charset="0"/>
            <a:cs typeface="Arial Narrow"/>
          </a:endParaRPr>
        </a:p>
      </dsp:txBody>
      <dsp:txXfrm>
        <a:off x="7045364" y="1533497"/>
        <a:ext cx="1055929" cy="1854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0AE45-80D9-7C45-9FDA-20C82BBCA6A8}" type="datetimeFigureOut">
              <a:rPr lang="en-US" smtClean="0"/>
              <a:t>4/16/15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94F3C-68AF-DE49-BFB8-5D7C55317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C25F87-7EFC-884C-9AFD-DBABFA4CA17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42950-D3AA-5F4C-9F6F-181DF442A8CC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D1852C-DB69-3A42-8B0E-F80F762C3A58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EAE0BA-9C37-AB4B-A7BF-F6AF140CC34D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FE7D661-1836-44F7-8FAF-35E8F866ECD3}" type="datetime1">
              <a:rPr lang="en-US" smtClean="0"/>
              <a:pPr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DADC-55EA-4839-91C8-5BCC0EC06F5C}" type="datetime1">
              <a:rPr lang="en-US" smtClean="0"/>
              <a:pPr/>
              <a:t>4/16/15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DADC-55EA-4839-91C8-5BCC0EC06F5C}" type="datetime1">
              <a:rPr lang="en-US" smtClean="0"/>
              <a:pPr/>
              <a:t>4/16/15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4/16/15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4/16/15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4/16/15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CD1EACE2-EA00-4376-9A66-47ABB8B02CF5}" type="datetime1">
              <a:rPr lang="en-US" smtClean="0"/>
              <a:pPr/>
              <a:t>4/16/15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DADC-55EA-4839-91C8-5BCC0EC06F5C}" type="datetime1">
              <a:rPr lang="en-US" smtClean="0"/>
              <a:pPr/>
              <a:t>4/16/15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DADC-55EA-4839-91C8-5BCC0EC06F5C}" type="datetime1">
              <a:rPr lang="en-US" smtClean="0"/>
              <a:pPr/>
              <a:t>4/16/15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4/16/15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CAE6B357-51B9-47D2-A71D-0D06CB03185D}" type="datetime1">
              <a:rPr lang="en-US" smtClean="0"/>
              <a:pPr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4/16/15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DA47DADC-55EA-4839-91C8-5BCC0EC06F5C}" type="datetime1">
              <a:rPr lang="en-US" smtClean="0"/>
              <a:pPr/>
              <a:t>4/16/15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058CB827-F132-4DF6-9FB9-4035A4C798EF}" type="datetime1">
              <a:rPr lang="en-US" smtClean="0"/>
              <a:pPr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5762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4/16/15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4/16/15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DADC-55EA-4839-91C8-5BCC0EC06F5C}" type="datetime1">
              <a:rPr lang="en-US" smtClean="0"/>
              <a:pPr/>
              <a:t>4/16/15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4/16/15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edical zoology42-01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2" y="5999514"/>
            <a:ext cx="2616200" cy="1069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hyperlink" Target="http://www.tickdiseases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" y="333373"/>
            <a:ext cx="6969125" cy="3927231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 smtClean="0">
                <a:ea typeface="ＭＳ Ｐゴシック" charset="0"/>
                <a:cs typeface="ＭＳ Ｐゴシック" charset="0"/>
              </a:rPr>
              <a:t>Tick Testing: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a typeface="ＭＳ Ｐゴシック" charset="0"/>
                <a:cs typeface="ＭＳ Ｐゴシック" charset="0"/>
              </a:rPr>
              <a:t>Passive Surveillance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and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Community </a:t>
            </a:r>
            <a:r>
              <a:rPr lang="en-US" dirty="0">
                <a:ea typeface="ＭＳ Ｐゴシック" charset="0"/>
                <a:cs typeface="ＭＳ Ｐゴシック" charset="0"/>
              </a:rPr>
              <a:t>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ngagement 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1755" y="2230148"/>
            <a:ext cx="5958010" cy="392723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6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ea typeface="ＭＳ Ｐゴシック" charset="0"/>
                <a:cs typeface="ＭＳ Ｐゴシック" charset="0"/>
              </a:rPr>
              <a:t>Stephen M. Rich</a:t>
            </a:r>
          </a:p>
          <a:p>
            <a:pPr algn="l"/>
            <a:r>
              <a:rPr lang="en-US" sz="1800" i="1" dirty="0" smtClean="0">
                <a:ea typeface="ＭＳ Ｐゴシック" charset="0"/>
                <a:cs typeface="ＭＳ Ｐゴシック" charset="0"/>
              </a:rPr>
              <a:t>Professor of Microbiology</a:t>
            </a:r>
          </a:p>
          <a:p>
            <a:pPr algn="l"/>
            <a:r>
              <a:rPr lang="en-US" sz="1800" i="1" dirty="0" smtClean="0">
                <a:ea typeface="ＭＳ Ｐゴシック" charset="0"/>
                <a:cs typeface="ＭＳ Ｐゴシック" charset="0"/>
              </a:rPr>
              <a:t>Director of the Laboratory of Medical Zoology</a:t>
            </a:r>
          </a:p>
          <a:p>
            <a:pPr algn="l"/>
            <a:r>
              <a:rPr lang="en-US" sz="1800" i="1" dirty="0" smtClean="0">
                <a:ea typeface="ＭＳ Ｐゴシック" charset="0"/>
                <a:cs typeface="ＭＳ Ｐゴシック" charset="0"/>
              </a:rPr>
              <a:t>University of Massachusetts, Amherst</a:t>
            </a:r>
            <a:endParaRPr lang="en-US" sz="1800" i="1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4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4050"/>
            <a:ext cx="6508377" cy="1143000"/>
          </a:xfrm>
        </p:spPr>
        <p:txBody>
          <a:bodyPr/>
          <a:lstStyle/>
          <a:p>
            <a:r>
              <a:rPr lang="en-US" dirty="0" smtClean="0"/>
              <a:t>Epidemiological ‘</a:t>
            </a:r>
            <a:r>
              <a:rPr lang="en-US" dirty="0" err="1" smtClean="0"/>
              <a:t>Tyme</a:t>
            </a:r>
            <a:r>
              <a:rPr lang="en-US" dirty="0" smtClean="0"/>
              <a:t>’ Line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99600655"/>
              </p:ext>
            </p:extLst>
          </p:nvPr>
        </p:nvGraphicFramePr>
        <p:xfrm>
          <a:off x="685800" y="1797050"/>
          <a:ext cx="8159750" cy="4921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5800" y="2841625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1975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409950" y="2841625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1979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854575" y="2841625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1982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737475" y="2841625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1985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6271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88381"/>
            <a:ext cx="5924062" cy="1154097"/>
          </a:xfrm>
        </p:spPr>
        <p:txBody>
          <a:bodyPr/>
          <a:lstStyle/>
          <a:p>
            <a:pPr eaLnBrk="1" hangingPunct="1"/>
            <a:r>
              <a:rPr lang="en-US" dirty="0" smtClean="0"/>
              <a:t>Passive Surveillance for </a:t>
            </a:r>
            <a:br>
              <a:rPr lang="en-US" dirty="0" smtClean="0"/>
            </a:br>
            <a:r>
              <a:rPr lang="en-US" dirty="0" smtClean="0"/>
              <a:t>Tick-borne Disease</a:t>
            </a:r>
            <a:endParaRPr lang="en-US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540000"/>
            <a:ext cx="6403975" cy="386861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Properly assessing risk </a:t>
            </a:r>
            <a:r>
              <a:rPr lang="en-US" sz="2400" dirty="0"/>
              <a:t>of exposure to </a:t>
            </a:r>
            <a:r>
              <a:rPr lang="en-US" sz="2400" dirty="0" smtClean="0"/>
              <a:t>Lyme disease</a:t>
            </a:r>
            <a:endParaRPr lang="en-US" sz="2400" dirty="0"/>
          </a:p>
          <a:p>
            <a:r>
              <a:rPr lang="en-US" sz="2400" dirty="0" smtClean="0"/>
              <a:t>Evaluating the extent of lesser know or newly emerged co-infections (</a:t>
            </a:r>
            <a:r>
              <a:rPr lang="en-US" sz="2400" dirty="0" err="1" smtClean="0"/>
              <a:t>Anaplasma</a:t>
            </a:r>
            <a:r>
              <a:rPr lang="en-US" sz="2400" dirty="0" smtClean="0"/>
              <a:t>, </a:t>
            </a:r>
            <a:r>
              <a:rPr lang="en-US" sz="2400" dirty="0" err="1" smtClean="0"/>
              <a:t>Babesia</a:t>
            </a:r>
            <a:r>
              <a:rPr lang="en-US" sz="2400" dirty="0" smtClean="0"/>
              <a:t>, B. </a:t>
            </a:r>
            <a:r>
              <a:rPr lang="en-US" sz="2400" dirty="0" err="1" smtClean="0"/>
              <a:t>miyamotoi</a:t>
            </a:r>
            <a:r>
              <a:rPr lang="en-US" sz="2400" dirty="0" smtClean="0"/>
              <a:t>, </a:t>
            </a:r>
            <a:r>
              <a:rPr lang="en-US" sz="2400" dirty="0" err="1" smtClean="0"/>
              <a:t>Powassan</a:t>
            </a:r>
            <a:r>
              <a:rPr lang="en-US" sz="2400" dirty="0" smtClean="0"/>
              <a:t>, etc.). </a:t>
            </a:r>
          </a:p>
          <a:p>
            <a:r>
              <a:rPr lang="en-US" sz="2400" dirty="0" smtClean="0"/>
              <a:t>Anticipating the </a:t>
            </a:r>
            <a:r>
              <a:rPr lang="en-US" sz="2400" dirty="0"/>
              <a:t>next tick-borne </a:t>
            </a:r>
            <a:r>
              <a:rPr lang="en-US" sz="2400" dirty="0" smtClean="0"/>
              <a:t>disease</a:t>
            </a:r>
          </a:p>
        </p:txBody>
      </p:sp>
    </p:spTree>
    <p:extLst>
      <p:ext uri="{BB962C8B-B14F-4D97-AF65-F5344CB8AC3E}">
        <p14:creationId xmlns:p14="http://schemas.microsoft.com/office/powerpoint/2010/main" val="407308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6" name="Rectangle 6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Tick Testing Service</a:t>
            </a:r>
          </a:p>
        </p:txBody>
      </p:sp>
      <p:sp>
        <p:nvSpPr>
          <p:cNvPr id="302087" name="Rectangle 7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09600" indent="-609600" eaLnBrk="1" hangingPunct="1"/>
            <a:r>
              <a:rPr lang="en-US" sz="2400" dirty="0"/>
              <a:t>Molecular </a:t>
            </a:r>
            <a:r>
              <a:rPr lang="en-US" sz="2400" dirty="0" smtClean="0"/>
              <a:t>detection of Lyme disease agent and other pathogens in </a:t>
            </a:r>
            <a:r>
              <a:rPr lang="en-US" sz="2400" dirty="0"/>
              <a:t>ticks (PCR)</a:t>
            </a:r>
          </a:p>
          <a:p>
            <a:pPr marL="609600" indent="-609600" eaLnBrk="1" hangingPunct="1"/>
            <a:r>
              <a:rPr lang="en-US" sz="2400" dirty="0" smtClean="0"/>
              <a:t>Fee-for-service ($50/tick)</a:t>
            </a:r>
            <a:endParaRPr lang="en-US" sz="2400" dirty="0"/>
          </a:p>
          <a:p>
            <a:pPr marL="990600" lvl="1" indent="-533400" eaLnBrk="1" hangingPunct="1"/>
            <a:r>
              <a:rPr lang="en-US" sz="2400" dirty="0" smtClean="0"/>
              <a:t>2006 - Started </a:t>
            </a:r>
            <a:r>
              <a:rPr lang="en-US" sz="2400" dirty="0" smtClean="0"/>
              <a:t>in Fall </a:t>
            </a:r>
            <a:endParaRPr lang="en-US" sz="2400" dirty="0" smtClean="0"/>
          </a:p>
          <a:p>
            <a:pPr marL="990600" lvl="1" indent="-533400" eaLnBrk="1" hangingPunct="1"/>
            <a:r>
              <a:rPr lang="en-US" sz="2400" dirty="0" smtClean="0"/>
              <a:t>2010 - Added </a:t>
            </a:r>
            <a:r>
              <a:rPr lang="en-US" sz="2400" dirty="0" smtClean="0"/>
              <a:t>more pathogen </a:t>
            </a:r>
            <a:r>
              <a:rPr lang="en-US" sz="2400" dirty="0" smtClean="0"/>
              <a:t>tests</a:t>
            </a:r>
          </a:p>
          <a:p>
            <a:pPr marL="990600" lvl="1" indent="-533400" eaLnBrk="1" hangingPunct="1"/>
            <a:r>
              <a:rPr lang="en-US" sz="2400" dirty="0" smtClean="0"/>
              <a:t>2014 -</a:t>
            </a:r>
            <a:r>
              <a:rPr lang="en-US" sz="2400" dirty="0" smtClean="0"/>
              <a:t> Over 5000 </a:t>
            </a:r>
            <a:r>
              <a:rPr lang="en-US" sz="2400" dirty="0" smtClean="0"/>
              <a:t>of ticks</a:t>
            </a:r>
            <a:r>
              <a:rPr lang="en-US" sz="2400" dirty="0"/>
              <a:t>/year </a:t>
            </a:r>
            <a:r>
              <a:rPr lang="en-US" sz="2400" dirty="0" smtClean="0"/>
              <a:t>from 40 states (</a:t>
            </a:r>
            <a:r>
              <a:rPr lang="en-US" sz="2400" dirty="0" smtClean="0"/>
              <a:t>~70</a:t>
            </a:r>
            <a:r>
              <a:rPr lang="en-US" sz="2400" dirty="0" smtClean="0"/>
              <a:t>% from Massachusetts)</a:t>
            </a:r>
            <a:endParaRPr lang="en-US" sz="2400" dirty="0"/>
          </a:p>
          <a:p>
            <a:pPr marL="609600" indent="-609600" eaLnBrk="1" hangingPunct="1"/>
            <a:endParaRPr lang="en-US" sz="2400" dirty="0"/>
          </a:p>
        </p:txBody>
      </p:sp>
      <p:pic>
        <p:nvPicPr>
          <p:cNvPr id="5" name="Picture 5" descr="barcode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59" b="-12160"/>
          <a:stretch/>
        </p:blipFill>
        <p:spPr bwMode="auto">
          <a:xfrm>
            <a:off x="269875" y="1976438"/>
            <a:ext cx="1646238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861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2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0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20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20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4" y="215900"/>
            <a:ext cx="8791575" cy="5992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4" y="3381375"/>
            <a:ext cx="5810250" cy="3144217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412875" y="5530366"/>
            <a:ext cx="3127375" cy="451817"/>
          </a:xfrm>
        </p:spPr>
        <p:txBody>
          <a:bodyPr/>
          <a:lstStyle/>
          <a:p>
            <a:r>
              <a:rPr lang="en-US" sz="2000" dirty="0" smtClean="0"/>
              <a:t>Tick submissions 2006-2012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242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 of tick testing 2006-20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033" y="1089292"/>
            <a:ext cx="10592158" cy="5627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7734" y="470822"/>
            <a:ext cx="3977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Ticks tested 2006-2012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48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57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5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7000" y="12700"/>
            <a:ext cx="9144000" cy="6691210"/>
            <a:chOff x="127000" y="76200"/>
            <a:chExt cx="9144000" cy="66912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76200"/>
              <a:ext cx="9144000" cy="669121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69875" y="3444875"/>
              <a:ext cx="1349375" cy="1905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92150" y="4184650"/>
              <a:ext cx="1349375" cy="1905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502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Calibri" charset="0"/>
              </a:rPr>
              <a:t>Tick Borne </a:t>
            </a:r>
            <a:r>
              <a:rPr lang="en-US" sz="3200" dirty="0" smtClean="0">
                <a:latin typeface="Calibri" charset="0"/>
              </a:rPr>
              <a:t>Pathogen tests (2010)</a:t>
            </a:r>
            <a:endParaRPr lang="en-US" sz="3200" dirty="0">
              <a:latin typeface="Calibri" charset="0"/>
            </a:endParaRPr>
          </a:p>
        </p:txBody>
      </p:sp>
      <p:sp>
        <p:nvSpPr>
          <p:cNvPr id="514051" name="Rectangle 3"/>
          <p:cNvSpPr>
            <a:spLocks noGrp="1" noChangeArrowheads="1"/>
          </p:cNvSpPr>
          <p:nvPr>
            <p:ph idx="1"/>
          </p:nvPr>
        </p:nvSpPr>
        <p:spPr>
          <a:xfrm>
            <a:off x="918307" y="2266462"/>
            <a:ext cx="6697785" cy="3595075"/>
          </a:xfrm>
        </p:spPr>
        <p:txBody>
          <a:bodyPr numCol="2"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i="1" dirty="0" err="1" smtClean="0">
                <a:ea typeface="+mn-ea"/>
                <a:cs typeface="+mn-cs"/>
              </a:rPr>
              <a:t>Borrelia</a:t>
            </a:r>
            <a:r>
              <a:rPr lang="en-US" i="1" dirty="0" smtClean="0">
                <a:ea typeface="+mn-ea"/>
                <a:cs typeface="+mn-cs"/>
              </a:rPr>
              <a:t> </a:t>
            </a:r>
            <a:r>
              <a:rPr lang="en-US" i="1" dirty="0" err="1" smtClean="0">
                <a:ea typeface="+mn-ea"/>
                <a:cs typeface="+mn-cs"/>
              </a:rPr>
              <a:t>burgorferi</a:t>
            </a:r>
            <a:endParaRPr lang="en-US" i="1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i="1" dirty="0" err="1" smtClean="0"/>
              <a:t>Borrelia</a:t>
            </a:r>
            <a:r>
              <a:rPr lang="en-US" i="1" dirty="0" smtClean="0"/>
              <a:t> </a:t>
            </a:r>
            <a:r>
              <a:rPr lang="en-US" i="1" dirty="0" err="1" smtClean="0"/>
              <a:t>miyamotoi</a:t>
            </a:r>
            <a:r>
              <a:rPr lang="en-US" i="1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i="1" dirty="0" err="1" smtClean="0">
                <a:ea typeface="+mn-ea"/>
                <a:cs typeface="+mn-cs"/>
              </a:rPr>
              <a:t>Borrelia</a:t>
            </a:r>
            <a:r>
              <a:rPr lang="en-US" i="1" dirty="0" smtClean="0">
                <a:ea typeface="+mn-ea"/>
                <a:cs typeface="+mn-cs"/>
              </a:rPr>
              <a:t> </a:t>
            </a:r>
            <a:r>
              <a:rPr lang="en-US" i="1" dirty="0" err="1" smtClean="0">
                <a:ea typeface="+mn-ea"/>
                <a:cs typeface="+mn-cs"/>
              </a:rPr>
              <a:t>lonestari</a:t>
            </a:r>
            <a:endParaRPr lang="en-US" i="1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i="1" dirty="0" err="1" smtClean="0">
                <a:ea typeface="+mn-ea"/>
                <a:cs typeface="+mn-cs"/>
              </a:rPr>
              <a:t>Anaplasma</a:t>
            </a:r>
            <a:r>
              <a:rPr lang="en-US" i="1" dirty="0" smtClean="0">
                <a:ea typeface="+mn-ea"/>
                <a:cs typeface="+mn-cs"/>
              </a:rPr>
              <a:t> </a:t>
            </a:r>
            <a:r>
              <a:rPr lang="en-US" i="1" dirty="0" err="1" smtClean="0">
                <a:ea typeface="+mn-ea"/>
                <a:cs typeface="+mn-cs"/>
              </a:rPr>
              <a:t>phagocytophilum</a:t>
            </a:r>
            <a:endParaRPr lang="en-US" i="1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i="1" dirty="0" err="1" smtClean="0">
                <a:ea typeface="+mn-ea"/>
                <a:cs typeface="+mn-cs"/>
              </a:rPr>
              <a:t>Babesia</a:t>
            </a:r>
            <a:r>
              <a:rPr lang="en-US" i="1" dirty="0" smtClean="0">
                <a:ea typeface="+mn-ea"/>
                <a:cs typeface="+mn-cs"/>
              </a:rPr>
              <a:t> </a:t>
            </a:r>
            <a:r>
              <a:rPr lang="en-US" i="1" dirty="0" err="1" smtClean="0">
                <a:ea typeface="+mn-ea"/>
                <a:cs typeface="+mn-cs"/>
              </a:rPr>
              <a:t>microti</a:t>
            </a:r>
            <a:endParaRPr lang="en-US" i="1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i="1" dirty="0" err="1" smtClean="0">
                <a:ea typeface="+mn-ea"/>
                <a:cs typeface="+mn-cs"/>
              </a:rPr>
              <a:t>Babesia</a:t>
            </a:r>
            <a:r>
              <a:rPr lang="en-US" i="1" dirty="0" smtClean="0">
                <a:ea typeface="+mn-ea"/>
                <a:cs typeface="+mn-cs"/>
              </a:rPr>
              <a:t> </a:t>
            </a:r>
            <a:r>
              <a:rPr lang="en-US" i="1" dirty="0" err="1" smtClean="0">
                <a:ea typeface="+mn-ea"/>
                <a:cs typeface="+mn-cs"/>
              </a:rPr>
              <a:t>divergens</a:t>
            </a:r>
            <a:r>
              <a:rPr lang="en-US" i="1" dirty="0" smtClean="0">
                <a:ea typeface="+mn-ea"/>
                <a:cs typeface="+mn-cs"/>
              </a:rPr>
              <a:t> </a:t>
            </a:r>
            <a:r>
              <a:rPr lang="en-US" i="1" dirty="0" err="1" smtClean="0">
                <a:ea typeface="+mn-ea"/>
                <a:cs typeface="+mn-cs"/>
              </a:rPr>
              <a:t>Francisella</a:t>
            </a:r>
            <a:r>
              <a:rPr lang="en-US" i="1" dirty="0" smtClean="0">
                <a:ea typeface="+mn-ea"/>
                <a:cs typeface="+mn-cs"/>
              </a:rPr>
              <a:t> </a:t>
            </a:r>
            <a:r>
              <a:rPr lang="en-US" i="1" dirty="0" err="1" smtClean="0">
                <a:ea typeface="+mn-ea"/>
                <a:cs typeface="+mn-cs"/>
              </a:rPr>
              <a:t>tularensis</a:t>
            </a:r>
            <a:endParaRPr lang="en-US" i="1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i="1" dirty="0" err="1" smtClean="0">
                <a:ea typeface="+mn-ea"/>
                <a:cs typeface="+mn-cs"/>
              </a:rPr>
              <a:t>Ehrlichia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chaffeensis</a:t>
            </a: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i="1" dirty="0" err="1" smtClean="0"/>
              <a:t>Ehrlichia</a:t>
            </a:r>
            <a:r>
              <a:rPr lang="en-US" i="1" dirty="0" smtClean="0"/>
              <a:t> </a:t>
            </a:r>
            <a:r>
              <a:rPr lang="en-US" i="1" dirty="0" err="1" smtClean="0"/>
              <a:t>canis</a:t>
            </a:r>
            <a:endParaRPr lang="en-US" i="1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i="1" dirty="0" err="1" smtClean="0">
                <a:ea typeface="+mn-ea"/>
                <a:cs typeface="+mn-cs"/>
              </a:rPr>
              <a:t>Bartonella</a:t>
            </a:r>
            <a:r>
              <a:rPr lang="en-US" i="1" dirty="0" smtClean="0">
                <a:ea typeface="+mn-ea"/>
                <a:cs typeface="+mn-cs"/>
              </a:rPr>
              <a:t> </a:t>
            </a:r>
            <a:r>
              <a:rPr lang="en-US" i="1" dirty="0" err="1" smtClean="0">
                <a:ea typeface="+mn-ea"/>
                <a:cs typeface="+mn-cs"/>
              </a:rPr>
              <a:t>henselae</a:t>
            </a:r>
            <a:endParaRPr lang="en-US" i="1" dirty="0" smtClean="0">
              <a:ea typeface="+mn-ea"/>
              <a:cs typeface="+mn-cs"/>
            </a:endParaRPr>
          </a:p>
          <a:p>
            <a:pPr>
              <a:buFont typeface="Arial"/>
              <a:buChar char="•"/>
              <a:defRPr/>
            </a:pPr>
            <a:r>
              <a:rPr lang="en-US" i="1" dirty="0"/>
              <a:t>Rickettsia </a:t>
            </a:r>
            <a:r>
              <a:rPr lang="en-US" i="1" dirty="0" err="1" smtClean="0"/>
              <a:t>rickettsii</a:t>
            </a:r>
            <a:endParaRPr lang="en-US" i="1" dirty="0" smtClean="0"/>
          </a:p>
          <a:p>
            <a:pPr>
              <a:buFont typeface="Arial"/>
              <a:buChar char="•"/>
              <a:defRPr/>
            </a:pPr>
            <a:r>
              <a:rPr lang="en-US" i="1" dirty="0"/>
              <a:t>Rickettsia</a:t>
            </a:r>
            <a:r>
              <a:rPr lang="en-US" dirty="0"/>
              <a:t> spp. </a:t>
            </a:r>
          </a:p>
          <a:p>
            <a:pPr>
              <a:buFont typeface="Arial"/>
              <a:buChar char="•"/>
              <a:defRPr/>
            </a:pPr>
            <a:endParaRPr lang="en-US" i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39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773149"/>
              </p:ext>
            </p:extLst>
          </p:nvPr>
        </p:nvGraphicFramePr>
        <p:xfrm>
          <a:off x="-984250" y="396798"/>
          <a:ext cx="8721481" cy="6094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0" name="Document" r:id="rId3" imgW="5638800" imgH="6286500" progId="Word.Document.12">
                  <p:embed/>
                </p:oleObj>
              </mc:Choice>
              <mc:Fallback>
                <p:oleObj name="Document" r:id="rId3" imgW="5638800" imgH="6286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84250" y="396798"/>
                        <a:ext cx="8721481" cy="6094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93690" y="2285993"/>
            <a:ext cx="2754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 of 90 (77.8%) </a:t>
            </a:r>
            <a:r>
              <a:rPr lang="en-US" i="1" dirty="0" err="1" smtClean="0"/>
              <a:t>Anasplasma</a:t>
            </a:r>
            <a:r>
              <a:rPr lang="en-US" dirty="0" smtClean="0"/>
              <a:t> positives come from Cape Cod/Islands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3690" y="3736409"/>
            <a:ext cx="2754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32 of 36 (88.9%) </a:t>
            </a:r>
            <a:r>
              <a:rPr lang="en-US" i="1" dirty="0" err="1" smtClean="0"/>
              <a:t>Babesia</a:t>
            </a:r>
            <a:r>
              <a:rPr lang="en-US" i="1" dirty="0" smtClean="0"/>
              <a:t> </a:t>
            </a:r>
            <a:r>
              <a:rPr lang="en-US" dirty="0" smtClean="0"/>
              <a:t>positives come from Cape Cod/Islands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0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75"/>
            <a:ext cx="9144000" cy="6251510"/>
          </a:xfrm>
          <a:prstGeom prst="rect">
            <a:avLst/>
          </a:prstGeom>
        </p:spPr>
      </p:pic>
      <p:sp>
        <p:nvSpPr>
          <p:cNvPr id="2" name="Rounded Rectangle 1">
            <a:hlinkClick r:id="rId3"/>
          </p:cNvPr>
          <p:cNvSpPr/>
          <p:nvPr/>
        </p:nvSpPr>
        <p:spPr>
          <a:xfrm>
            <a:off x="5651500" y="3190875"/>
            <a:ext cx="1730375" cy="3492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Submit a Tick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925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 the importance of Lyme </a:t>
            </a:r>
            <a:r>
              <a:rPr lang="en-US" dirty="0" err="1"/>
              <a:t>Borrelia</a:t>
            </a:r>
            <a:r>
              <a:rPr lang="en-US" dirty="0"/>
              <a:t> </a:t>
            </a:r>
            <a:r>
              <a:rPr lang="en-US" dirty="0" smtClean="0"/>
              <a:t>and other </a:t>
            </a:r>
            <a:r>
              <a:rPr lang="en-US" b="1" dirty="0" smtClean="0"/>
              <a:t>emerging tick-borne co</a:t>
            </a:r>
            <a:r>
              <a:rPr lang="en-US" b="1" dirty="0"/>
              <a:t>-infections </a:t>
            </a:r>
            <a:r>
              <a:rPr lang="en-US" dirty="0"/>
              <a:t>to public health</a:t>
            </a:r>
          </a:p>
          <a:p>
            <a:r>
              <a:rPr lang="en-US" dirty="0" smtClean="0"/>
              <a:t>Recognize the </a:t>
            </a:r>
            <a:r>
              <a:rPr lang="en-US" dirty="0"/>
              <a:t>significance of </a:t>
            </a:r>
            <a:r>
              <a:rPr lang="en-US" b="1" dirty="0" smtClean="0"/>
              <a:t>Tick Testing</a:t>
            </a:r>
            <a:r>
              <a:rPr lang="en-US" dirty="0" smtClean="0"/>
              <a:t> </a:t>
            </a:r>
            <a:r>
              <a:rPr lang="en-US" dirty="0"/>
              <a:t>as it pertains to clinical and public health </a:t>
            </a:r>
            <a:r>
              <a:rPr lang="en-US" dirty="0" smtClean="0"/>
              <a:t>concerns</a:t>
            </a:r>
          </a:p>
          <a:p>
            <a:r>
              <a:rPr lang="en-US" dirty="0" smtClean="0"/>
              <a:t>Evaluate </a:t>
            </a:r>
            <a:r>
              <a:rPr lang="en-US" dirty="0"/>
              <a:t>the utility of </a:t>
            </a:r>
            <a:r>
              <a:rPr lang="en-US" b="1" dirty="0" smtClean="0"/>
              <a:t>Passive Surveillance </a:t>
            </a:r>
            <a:r>
              <a:rPr lang="en-US" dirty="0" smtClean="0"/>
              <a:t>to identify </a:t>
            </a:r>
            <a:r>
              <a:rPr lang="en-US" dirty="0"/>
              <a:t>areas and times of risk of tick-borne diseases. 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889730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359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3625" y="439182"/>
            <a:ext cx="29219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</a:t>
            </a:r>
            <a:r>
              <a:rPr lang="en-US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tats.TickDiseases.org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984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78423" y="833718"/>
            <a:ext cx="6508377" cy="1143000"/>
          </a:xfrm>
        </p:spPr>
        <p:txBody>
          <a:bodyPr/>
          <a:lstStyle/>
          <a:p>
            <a:r>
              <a:rPr lang="en-US" sz="4000" dirty="0" smtClean="0"/>
              <a:t>Assessing Risk using </a:t>
            </a:r>
            <a:r>
              <a:rPr lang="en-US" sz="4000" dirty="0" err="1" smtClean="0"/>
              <a:t>TickReport.com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92947" y="2227179"/>
            <a:ext cx="6550527" cy="3916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Identification of tick species</a:t>
            </a:r>
          </a:p>
          <a:p>
            <a:pPr lvl="2"/>
            <a:r>
              <a:rPr lang="en-US" sz="2000" i="1" dirty="0" smtClean="0"/>
              <a:t>Is it known to transmit pathogens?</a:t>
            </a:r>
          </a:p>
          <a:p>
            <a:r>
              <a:rPr lang="en-US" sz="2800" dirty="0" smtClean="0"/>
              <a:t>Assessment of feeding</a:t>
            </a:r>
          </a:p>
          <a:p>
            <a:pPr lvl="2"/>
            <a:r>
              <a:rPr lang="en-US" sz="2600" dirty="0" smtClean="0"/>
              <a:t> </a:t>
            </a:r>
            <a:r>
              <a:rPr lang="en-US" sz="2000" i="1" dirty="0" smtClean="0"/>
              <a:t>Did it feed long enough? </a:t>
            </a:r>
          </a:p>
          <a:p>
            <a:r>
              <a:rPr lang="en-US" sz="2800" dirty="0" smtClean="0"/>
              <a:t>Is the tick infected with pathogen?</a:t>
            </a:r>
          </a:p>
          <a:p>
            <a:pPr lvl="2"/>
            <a:r>
              <a:rPr lang="en-US" sz="2000" i="1" dirty="0" smtClean="0"/>
              <a:t>Results based on highly accurate DNA test. </a:t>
            </a:r>
            <a:endParaRPr lang="en-US" sz="2000" i="1" dirty="0"/>
          </a:p>
        </p:txBody>
      </p:sp>
      <p:pic>
        <p:nvPicPr>
          <p:cNvPr id="7" name="Picture Placeholder 6" descr="006__NAN009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0" r="38160"/>
          <a:stretch>
            <a:fillRect/>
          </a:stretch>
        </p:blipFill>
        <p:spPr>
          <a:xfrm>
            <a:off x="269875" y="1976718"/>
            <a:ext cx="1645920" cy="4149445"/>
          </a:xfrm>
        </p:spPr>
      </p:pic>
    </p:spTree>
    <p:extLst>
      <p:ext uri="{BB962C8B-B14F-4D97-AF65-F5344CB8AC3E}">
        <p14:creationId xmlns:p14="http://schemas.microsoft.com/office/powerpoint/2010/main" val="334195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633672"/>
            <a:ext cx="6508377" cy="1143000"/>
          </a:xfrm>
        </p:spPr>
        <p:txBody>
          <a:bodyPr/>
          <a:lstStyle/>
          <a:p>
            <a:r>
              <a:rPr lang="en-US" dirty="0" err="1" smtClean="0"/>
              <a:t>TickReport</a:t>
            </a:r>
            <a:r>
              <a:rPr lang="en-US" dirty="0" smtClean="0"/>
              <a:t> menu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83" y="1853083"/>
            <a:ext cx="5788527" cy="43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4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6883" y="342900"/>
            <a:ext cx="6508377" cy="1143000"/>
          </a:xfrm>
        </p:spPr>
        <p:txBody>
          <a:bodyPr/>
          <a:lstStyle/>
          <a:p>
            <a:r>
              <a:rPr lang="en-US" dirty="0" smtClean="0"/>
              <a:t>Risk increases with feeding </a:t>
            </a:r>
            <a:r>
              <a:rPr lang="en-US" sz="1800" dirty="0" smtClean="0"/>
              <a:t>(time of attachment)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2" y="2024672"/>
            <a:ext cx="9144000" cy="2004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836" y="3708433"/>
            <a:ext cx="9144000" cy="249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54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7000" y="12700"/>
            <a:ext cx="9144000" cy="6691210"/>
            <a:chOff x="127000" y="76200"/>
            <a:chExt cx="9144000" cy="66912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76200"/>
              <a:ext cx="9144000" cy="669121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69875" y="3444875"/>
              <a:ext cx="1349375" cy="1905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92150" y="4184650"/>
              <a:ext cx="1349375" cy="1905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330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2384" y="250585"/>
            <a:ext cx="6508377" cy="1143000"/>
          </a:xfrm>
        </p:spPr>
        <p:txBody>
          <a:bodyPr/>
          <a:lstStyle/>
          <a:p>
            <a:r>
              <a:rPr lang="en-US" dirty="0" smtClean="0"/>
              <a:t>INDIVIDUAL benefits</a:t>
            </a:r>
            <a:endParaRPr lang="en-US" dirty="0"/>
          </a:p>
        </p:txBody>
      </p:sp>
      <p:grpSp>
        <p:nvGrpSpPr>
          <p:cNvPr id="9" name="Stick_Figure7"/>
          <p:cNvGrpSpPr/>
          <p:nvPr/>
        </p:nvGrpSpPr>
        <p:grpSpPr>
          <a:xfrm>
            <a:off x="1324239" y="2132788"/>
            <a:ext cx="1551810" cy="3103619"/>
            <a:chOff x="2769832" y="1273009"/>
            <a:chExt cx="2500107" cy="5000214"/>
          </a:xfrm>
        </p:grpSpPr>
        <p:pic>
          <p:nvPicPr>
            <p:cNvPr id="10" name="figur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832" y="1273009"/>
              <a:ext cx="2500107" cy="5000214"/>
            </a:xfrm>
            <a:prstGeom prst="rect">
              <a:avLst/>
            </a:prstGeom>
          </p:spPr>
        </p:pic>
        <p:sp>
          <p:nvSpPr>
            <p:cNvPr id="11" name="TextBox"/>
            <p:cNvSpPr txBox="1"/>
            <p:nvPr/>
          </p:nvSpPr>
          <p:spPr>
            <a:xfrm>
              <a:off x="3177572" y="2525636"/>
              <a:ext cx="875689" cy="1338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+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82" name="Stick_Figure5"/>
          <p:cNvGrpSpPr/>
          <p:nvPr/>
        </p:nvGrpSpPr>
        <p:grpSpPr>
          <a:xfrm>
            <a:off x="3201053" y="3257730"/>
            <a:ext cx="1378616" cy="2757232"/>
            <a:chOff x="7431636" y="2198974"/>
            <a:chExt cx="1960343" cy="3920686"/>
          </a:xfrm>
        </p:grpSpPr>
        <p:pic>
          <p:nvPicPr>
            <p:cNvPr id="83" name="figur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636" y="2198974"/>
              <a:ext cx="1960343" cy="3920686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8600724" y="2658678"/>
              <a:ext cx="529778" cy="1094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-</a:t>
              </a:r>
              <a:endParaRPr lang="en-US" sz="44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27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095500" y="1619250"/>
            <a:ext cx="3811905" cy="3286125"/>
          </a:xfrm>
          <a:prstGeom prst="triangl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2800" dirty="0" smtClean="0"/>
              <a:t>Disease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600910" y="1143000"/>
            <a:ext cx="8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Host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84275" y="4905375"/>
            <a:ext cx="166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Pathogen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43550" y="4925457"/>
            <a:ext cx="2030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Environment</a:t>
            </a:r>
            <a:endParaRPr lang="en-US" sz="2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7325" y="0"/>
            <a:ext cx="4908550" cy="1143000"/>
          </a:xfrm>
        </p:spPr>
        <p:txBody>
          <a:bodyPr/>
          <a:lstStyle/>
          <a:p>
            <a:pPr algn="l"/>
            <a:r>
              <a:rPr lang="en-US" sz="2800" dirty="0" smtClean="0"/>
              <a:t>Tick Testing for pathogens </a:t>
            </a:r>
            <a:br>
              <a:rPr lang="en-US" sz="2800" dirty="0" smtClean="0"/>
            </a:br>
            <a:r>
              <a:rPr lang="en-US" sz="2800" dirty="0" smtClean="0"/>
              <a:t>(not disease)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832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2384" y="250585"/>
            <a:ext cx="6508377" cy="1143000"/>
          </a:xfrm>
        </p:spPr>
        <p:txBody>
          <a:bodyPr/>
          <a:lstStyle/>
          <a:p>
            <a:r>
              <a:rPr lang="en-US" dirty="0" smtClean="0"/>
              <a:t>SURVEILLANCE benefits</a:t>
            </a:r>
            <a:endParaRPr lang="en-US" dirty="0"/>
          </a:p>
        </p:txBody>
      </p:sp>
      <p:grpSp>
        <p:nvGrpSpPr>
          <p:cNvPr id="6" name="Stick_Figure6"/>
          <p:cNvGrpSpPr/>
          <p:nvPr/>
        </p:nvGrpSpPr>
        <p:grpSpPr>
          <a:xfrm>
            <a:off x="-54602" y="2598992"/>
            <a:ext cx="1536674" cy="3073347"/>
            <a:chOff x="667775" y="1395895"/>
            <a:chExt cx="2400300" cy="4800600"/>
          </a:xfrm>
        </p:grpSpPr>
        <p:pic>
          <p:nvPicPr>
            <p:cNvPr id="7" name="figur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75" y="1395895"/>
              <a:ext cx="2400300" cy="4800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58620" y="2180602"/>
              <a:ext cx="849012" cy="129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+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9" name="Stick_Figure7"/>
          <p:cNvGrpSpPr/>
          <p:nvPr/>
        </p:nvGrpSpPr>
        <p:grpSpPr>
          <a:xfrm>
            <a:off x="1324239" y="2132788"/>
            <a:ext cx="1551810" cy="3103619"/>
            <a:chOff x="2769832" y="1273009"/>
            <a:chExt cx="2500107" cy="5000214"/>
          </a:xfrm>
        </p:grpSpPr>
        <p:pic>
          <p:nvPicPr>
            <p:cNvPr id="10" name="figur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832" y="1273009"/>
              <a:ext cx="2500107" cy="5000214"/>
            </a:xfrm>
            <a:prstGeom prst="rect">
              <a:avLst/>
            </a:prstGeom>
          </p:spPr>
        </p:pic>
        <p:sp>
          <p:nvSpPr>
            <p:cNvPr id="11" name="TextBox"/>
            <p:cNvSpPr txBox="1"/>
            <p:nvPr/>
          </p:nvSpPr>
          <p:spPr>
            <a:xfrm>
              <a:off x="3177572" y="2525636"/>
              <a:ext cx="875689" cy="1338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+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25" name="Stick_Figure5"/>
          <p:cNvGrpSpPr/>
          <p:nvPr/>
        </p:nvGrpSpPr>
        <p:grpSpPr>
          <a:xfrm>
            <a:off x="4302988" y="2886227"/>
            <a:ext cx="1242698" cy="2840453"/>
            <a:chOff x="494540" y="1474651"/>
            <a:chExt cx="2314068" cy="5289298"/>
          </a:xfrm>
        </p:grpSpPr>
        <p:pic>
          <p:nvPicPr>
            <p:cNvPr id="26" name="figur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40" y="1474651"/>
              <a:ext cx="2314068" cy="528929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10521" y="2889953"/>
              <a:ext cx="1012140" cy="1547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+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66" name="Stick_Figure7"/>
          <p:cNvGrpSpPr/>
          <p:nvPr/>
        </p:nvGrpSpPr>
        <p:grpSpPr>
          <a:xfrm>
            <a:off x="5291628" y="2677993"/>
            <a:ext cx="1551809" cy="3103619"/>
            <a:chOff x="2590800" y="1196281"/>
            <a:chExt cx="2500105" cy="5000214"/>
          </a:xfrm>
        </p:grpSpPr>
        <p:pic>
          <p:nvPicPr>
            <p:cNvPr id="67" name="figur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1196281"/>
              <a:ext cx="2500105" cy="5000214"/>
            </a:xfrm>
            <a:prstGeom prst="rect">
              <a:avLst/>
            </a:prstGeom>
          </p:spPr>
        </p:pic>
        <p:sp>
          <p:nvSpPr>
            <p:cNvPr id="68" name="TextBox"/>
            <p:cNvSpPr txBox="1"/>
            <p:nvPr/>
          </p:nvSpPr>
          <p:spPr>
            <a:xfrm>
              <a:off x="3148079" y="2525636"/>
              <a:ext cx="627761" cy="1338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-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69" name="Stick_Figure8"/>
          <p:cNvGrpSpPr/>
          <p:nvPr/>
        </p:nvGrpSpPr>
        <p:grpSpPr>
          <a:xfrm>
            <a:off x="6157908" y="2886227"/>
            <a:ext cx="1836029" cy="3264051"/>
            <a:chOff x="4000402" y="19405"/>
            <a:chExt cx="2445548" cy="4347638"/>
          </a:xfrm>
        </p:grpSpPr>
        <p:pic>
          <p:nvPicPr>
            <p:cNvPr id="70" name="figure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02" y="19405"/>
              <a:ext cx="2445548" cy="4347638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4344219" y="294534"/>
              <a:ext cx="519005" cy="110686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-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58157" y="1113842"/>
              <a:ext cx="519005" cy="110686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-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76" name="Stick_Figure2"/>
          <p:cNvGrpSpPr/>
          <p:nvPr/>
        </p:nvGrpSpPr>
        <p:grpSpPr>
          <a:xfrm>
            <a:off x="2184360" y="2662037"/>
            <a:ext cx="1383794" cy="2952093"/>
            <a:chOff x="-912118" y="3776681"/>
            <a:chExt cx="2549425" cy="5438771"/>
          </a:xfrm>
        </p:grpSpPr>
        <p:pic>
          <p:nvPicPr>
            <p:cNvPr id="77" name="figur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2118" y="3776681"/>
              <a:ext cx="2549425" cy="5438771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-209422" y="5121515"/>
              <a:ext cx="717869" cy="1530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-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82" name="Stick_Figure5"/>
          <p:cNvGrpSpPr/>
          <p:nvPr/>
        </p:nvGrpSpPr>
        <p:grpSpPr>
          <a:xfrm>
            <a:off x="3201053" y="3257730"/>
            <a:ext cx="1378616" cy="2757232"/>
            <a:chOff x="7431636" y="2198974"/>
            <a:chExt cx="1960343" cy="3920686"/>
          </a:xfrm>
        </p:grpSpPr>
        <p:pic>
          <p:nvPicPr>
            <p:cNvPr id="83" name="figur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636" y="2198974"/>
              <a:ext cx="1960343" cy="3920686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8600724" y="2658678"/>
              <a:ext cx="529778" cy="1094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-</a:t>
              </a:r>
              <a:endParaRPr lang="en-US" sz="44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2384" y="250585"/>
            <a:ext cx="6508377" cy="1143000"/>
          </a:xfrm>
        </p:spPr>
        <p:txBody>
          <a:bodyPr/>
          <a:lstStyle/>
          <a:p>
            <a:r>
              <a:rPr lang="en-US" dirty="0" smtClean="0"/>
              <a:t>PUBLIC HEALTH benefits</a:t>
            </a:r>
            <a:endParaRPr lang="en-US" dirty="0"/>
          </a:p>
        </p:txBody>
      </p:sp>
      <p:grpSp>
        <p:nvGrpSpPr>
          <p:cNvPr id="6" name="Stick_Figure6"/>
          <p:cNvGrpSpPr/>
          <p:nvPr/>
        </p:nvGrpSpPr>
        <p:grpSpPr>
          <a:xfrm>
            <a:off x="-54602" y="2598992"/>
            <a:ext cx="1536674" cy="3073347"/>
            <a:chOff x="667775" y="1395895"/>
            <a:chExt cx="2400300" cy="4800600"/>
          </a:xfrm>
        </p:grpSpPr>
        <p:pic>
          <p:nvPicPr>
            <p:cNvPr id="7" name="figur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75" y="1395895"/>
              <a:ext cx="2400300" cy="4800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73644" y="2180602"/>
              <a:ext cx="1018965" cy="129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N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9" name="Stick_Figure7"/>
          <p:cNvGrpSpPr/>
          <p:nvPr/>
        </p:nvGrpSpPr>
        <p:grpSpPr>
          <a:xfrm>
            <a:off x="1324239" y="2132788"/>
            <a:ext cx="1551810" cy="3103619"/>
            <a:chOff x="2769832" y="1273009"/>
            <a:chExt cx="2500107" cy="5000214"/>
          </a:xfrm>
        </p:grpSpPr>
        <p:pic>
          <p:nvPicPr>
            <p:cNvPr id="10" name="figur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832" y="1273009"/>
              <a:ext cx="2500107" cy="5000214"/>
            </a:xfrm>
            <a:prstGeom prst="rect">
              <a:avLst/>
            </a:prstGeom>
          </p:spPr>
        </p:pic>
        <p:sp>
          <p:nvSpPr>
            <p:cNvPr id="11" name="TextBox"/>
            <p:cNvSpPr txBox="1"/>
            <p:nvPr/>
          </p:nvSpPr>
          <p:spPr>
            <a:xfrm>
              <a:off x="3135928" y="2525636"/>
              <a:ext cx="958978" cy="1338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E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25" name="Stick_Figure5"/>
          <p:cNvGrpSpPr/>
          <p:nvPr/>
        </p:nvGrpSpPr>
        <p:grpSpPr>
          <a:xfrm>
            <a:off x="4302988" y="2886227"/>
            <a:ext cx="1242698" cy="2840453"/>
            <a:chOff x="494540" y="1474651"/>
            <a:chExt cx="2314068" cy="5289298"/>
          </a:xfrm>
        </p:grpSpPr>
        <p:pic>
          <p:nvPicPr>
            <p:cNvPr id="26" name="figur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40" y="1474651"/>
              <a:ext cx="2314068" cy="528929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190748" y="2889953"/>
              <a:ext cx="1251686" cy="1547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O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66" name="Stick_Figure7"/>
          <p:cNvGrpSpPr/>
          <p:nvPr/>
        </p:nvGrpSpPr>
        <p:grpSpPr>
          <a:xfrm>
            <a:off x="5291628" y="2677993"/>
            <a:ext cx="1551809" cy="3103619"/>
            <a:chOff x="2590800" y="1196281"/>
            <a:chExt cx="2500105" cy="5000214"/>
          </a:xfrm>
        </p:grpSpPr>
        <p:pic>
          <p:nvPicPr>
            <p:cNvPr id="67" name="figur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1196281"/>
              <a:ext cx="2500105" cy="5000214"/>
            </a:xfrm>
            <a:prstGeom prst="rect">
              <a:avLst/>
            </a:prstGeom>
          </p:spPr>
        </p:pic>
        <p:sp>
          <p:nvSpPr>
            <p:cNvPr id="68" name="TextBox"/>
            <p:cNvSpPr txBox="1"/>
            <p:nvPr/>
          </p:nvSpPr>
          <p:spPr>
            <a:xfrm>
              <a:off x="2956566" y="2525636"/>
              <a:ext cx="1010790" cy="1338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R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69" name="Stick_Figure8"/>
          <p:cNvGrpSpPr/>
          <p:nvPr/>
        </p:nvGrpSpPr>
        <p:grpSpPr>
          <a:xfrm>
            <a:off x="6157908" y="2886227"/>
            <a:ext cx="1836029" cy="3264051"/>
            <a:chOff x="4000402" y="19405"/>
            <a:chExt cx="2445548" cy="4347638"/>
          </a:xfrm>
        </p:grpSpPr>
        <p:pic>
          <p:nvPicPr>
            <p:cNvPr id="70" name="figure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02" y="19405"/>
              <a:ext cx="2445548" cy="4347638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4177275" y="294534"/>
              <a:ext cx="852891" cy="110686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K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58157" y="1113842"/>
              <a:ext cx="519005" cy="110686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!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76" name="Stick_Figure2"/>
          <p:cNvGrpSpPr/>
          <p:nvPr/>
        </p:nvGrpSpPr>
        <p:grpSpPr>
          <a:xfrm>
            <a:off x="2184360" y="2662037"/>
            <a:ext cx="1383794" cy="2952093"/>
            <a:chOff x="-912118" y="3776681"/>
            <a:chExt cx="2549425" cy="5438771"/>
          </a:xfrm>
        </p:grpSpPr>
        <p:pic>
          <p:nvPicPr>
            <p:cNvPr id="77" name="figur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2118" y="3776681"/>
              <a:ext cx="2549425" cy="5438771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-386803" y="5121515"/>
              <a:ext cx="1072633" cy="1530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T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82" name="Stick_Figure5"/>
          <p:cNvGrpSpPr/>
          <p:nvPr/>
        </p:nvGrpSpPr>
        <p:grpSpPr>
          <a:xfrm>
            <a:off x="3201053" y="3257730"/>
            <a:ext cx="1378616" cy="2757232"/>
            <a:chOff x="7431636" y="2198974"/>
            <a:chExt cx="1960343" cy="3920686"/>
          </a:xfrm>
        </p:grpSpPr>
        <p:pic>
          <p:nvPicPr>
            <p:cNvPr id="83" name="figur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636" y="2198974"/>
              <a:ext cx="1960343" cy="3920686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8358020" y="2658678"/>
              <a:ext cx="1015186" cy="1094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W</a:t>
              </a:r>
              <a:endParaRPr lang="en-US" sz="44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4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324" y="187014"/>
            <a:ext cx="7315200" cy="1154097"/>
          </a:xfrm>
        </p:spPr>
        <p:txBody>
          <a:bodyPr>
            <a:normAutofit/>
          </a:bodyPr>
          <a:lstStyle/>
          <a:p>
            <a:r>
              <a:rPr lang="en-US" dirty="0" smtClean="0"/>
              <a:t>Passive Surveillance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323" y="1551849"/>
            <a:ext cx="8229599" cy="3539527"/>
          </a:xfrm>
        </p:spPr>
        <p:txBody>
          <a:bodyPr>
            <a:noAutofit/>
          </a:bodyPr>
          <a:lstStyle/>
          <a:p>
            <a:r>
              <a:rPr lang="en-US" sz="2400" dirty="0" smtClean="0"/>
              <a:t>Tick testing</a:t>
            </a:r>
            <a:r>
              <a:rPr lang="en-US" sz="2400" b="1" u="sng" dirty="0" smtClean="0"/>
              <a:t> is not</a:t>
            </a:r>
            <a:r>
              <a:rPr lang="en-US" sz="2400" dirty="0" smtClean="0"/>
              <a:t> intended to diagnose of </a:t>
            </a:r>
            <a:r>
              <a:rPr lang="en-US" sz="2400" dirty="0"/>
              <a:t> </a:t>
            </a:r>
            <a:r>
              <a:rPr lang="en-US" sz="2400" dirty="0" smtClean="0"/>
              <a:t>        human disease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Tick </a:t>
            </a:r>
            <a:r>
              <a:rPr lang="en-US" sz="2400" dirty="0"/>
              <a:t>testing</a:t>
            </a:r>
            <a:r>
              <a:rPr lang="en-US" sz="2400" b="1" u="sng" dirty="0"/>
              <a:t> is </a:t>
            </a:r>
            <a:r>
              <a:rPr lang="en-US" sz="2400" dirty="0"/>
              <a:t>a research tool to aid epidemiological and zoonotic </a:t>
            </a:r>
            <a:r>
              <a:rPr lang="en-US" sz="2400" dirty="0" smtClean="0"/>
              <a:t>research, and can be particularly useful to: </a:t>
            </a:r>
          </a:p>
          <a:p>
            <a:pPr lvl="2"/>
            <a:r>
              <a:rPr lang="en-US" sz="2400" dirty="0"/>
              <a:t>Provide temporal and geographic data of tick species, associated pathogens, and levels of human biting activity</a:t>
            </a:r>
          </a:p>
          <a:p>
            <a:pPr lvl="2"/>
            <a:r>
              <a:rPr lang="en-US" sz="2400" dirty="0" smtClean="0"/>
              <a:t>Assess individual levels of exposure risk</a:t>
            </a:r>
          </a:p>
          <a:p>
            <a:pPr lvl="2"/>
            <a:r>
              <a:rPr lang="en-US" sz="2400" dirty="0" smtClean="0"/>
              <a:t>Raise awareness of ticks and TBD</a:t>
            </a:r>
          </a:p>
          <a:p>
            <a:pPr lvl="2"/>
            <a:endParaRPr lang="en-US" sz="2400" dirty="0" smtClean="0"/>
          </a:p>
          <a:p>
            <a:pPr lvl="2"/>
            <a:endParaRPr lang="en-US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330143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275" y="685800"/>
            <a:ext cx="3378200" cy="496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255" y="518405"/>
            <a:ext cx="5403850" cy="52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3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6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2900"/>
            <a:ext cx="6508377" cy="1143000"/>
          </a:xfrm>
        </p:spPr>
        <p:txBody>
          <a:bodyPr/>
          <a:lstStyle/>
          <a:p>
            <a:r>
              <a:rPr lang="en-US" dirty="0" err="1" smtClean="0"/>
              <a:t>Surveilling</a:t>
            </a:r>
            <a:r>
              <a:rPr lang="en-US" dirty="0" smtClean="0"/>
              <a:t> Risk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428980"/>
              </p:ext>
            </p:extLst>
          </p:nvPr>
        </p:nvGraphicFramePr>
        <p:xfrm>
          <a:off x="457200" y="1738924"/>
          <a:ext cx="1854200" cy="4822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/>
              </a:tblGrid>
              <a:tr h="11685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</a:tr>
              <a:tr h="11685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Tick encounter</a:t>
                      </a:r>
                      <a:r>
                        <a:rPr lang="en-US" sz="2000" baseline="0" dirty="0" smtClean="0"/>
                        <a:t> rate</a:t>
                      </a:r>
                      <a:endParaRPr lang="en-US" sz="2000" dirty="0" smtClean="0"/>
                    </a:p>
                  </a:txBody>
                  <a:tcPr anchor="ctr"/>
                </a:tc>
              </a:tr>
              <a:tr h="13173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Infection</a:t>
                      </a:r>
                      <a:r>
                        <a:rPr lang="en-US" sz="2000" baseline="0" dirty="0" smtClean="0"/>
                        <a:t> rates among ticks</a:t>
                      </a:r>
                    </a:p>
                  </a:txBody>
                  <a:tcPr anchor="ctr"/>
                </a:tc>
              </a:tr>
              <a:tr h="11685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Duration</a:t>
                      </a:r>
                      <a:r>
                        <a:rPr lang="en-US" sz="2000" baseline="0" dirty="0" smtClean="0"/>
                        <a:t> of tick exposure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93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2900"/>
            <a:ext cx="6508377" cy="1143000"/>
          </a:xfrm>
        </p:spPr>
        <p:txBody>
          <a:bodyPr/>
          <a:lstStyle/>
          <a:p>
            <a:r>
              <a:rPr lang="en-US" dirty="0" err="1" smtClean="0"/>
              <a:t>Surveilling</a:t>
            </a:r>
            <a:r>
              <a:rPr lang="en-US" dirty="0" smtClean="0"/>
              <a:t> Risk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773799"/>
              </p:ext>
            </p:extLst>
          </p:nvPr>
        </p:nvGraphicFramePr>
        <p:xfrm>
          <a:off x="457200" y="1738924"/>
          <a:ext cx="3708400" cy="4822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/>
                <a:gridCol w="1854200"/>
              </a:tblGrid>
              <a:tr h="11685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Flag/Drag</a:t>
                      </a:r>
                      <a:r>
                        <a:rPr lang="en-US" baseline="0" dirty="0" smtClean="0"/>
                        <a:t> sampling</a:t>
                      </a:r>
                      <a:endParaRPr lang="en-US" dirty="0"/>
                    </a:p>
                  </a:txBody>
                  <a:tcPr anchor="ctr"/>
                </a:tc>
              </a:tr>
              <a:tr h="11685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Tick encounter</a:t>
                      </a:r>
                      <a:r>
                        <a:rPr lang="en-US" sz="2000" baseline="0" dirty="0" smtClean="0"/>
                        <a:t> rate</a:t>
                      </a:r>
                      <a:endParaRPr 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Indirect</a:t>
                      </a:r>
                      <a:endParaRPr lang="en-US" sz="1400" dirty="0"/>
                    </a:p>
                  </a:txBody>
                  <a:tcPr anchor="ctr"/>
                </a:tc>
              </a:tr>
              <a:tr h="13173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Infection</a:t>
                      </a:r>
                      <a:r>
                        <a:rPr lang="en-US" sz="2000" baseline="0" dirty="0" smtClean="0"/>
                        <a:t> rates among ticks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Direct</a:t>
                      </a:r>
                      <a:endParaRPr lang="en-US" dirty="0"/>
                    </a:p>
                  </a:txBody>
                  <a:tcPr anchor="ctr"/>
                </a:tc>
              </a:tr>
              <a:tr h="11685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Duration</a:t>
                      </a:r>
                      <a:r>
                        <a:rPr lang="en-US" sz="2000" baseline="0" dirty="0" smtClean="0"/>
                        <a:t> of tick exposure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93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2900"/>
            <a:ext cx="6508377" cy="1143000"/>
          </a:xfrm>
        </p:spPr>
        <p:txBody>
          <a:bodyPr/>
          <a:lstStyle/>
          <a:p>
            <a:r>
              <a:rPr lang="en-US" dirty="0" err="1" smtClean="0"/>
              <a:t>Surveilling</a:t>
            </a:r>
            <a:r>
              <a:rPr lang="en-US" dirty="0" smtClean="0"/>
              <a:t> Risk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873477"/>
              </p:ext>
            </p:extLst>
          </p:nvPr>
        </p:nvGraphicFramePr>
        <p:xfrm>
          <a:off x="457200" y="1738924"/>
          <a:ext cx="5562600" cy="4822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/>
                <a:gridCol w="1854200"/>
                <a:gridCol w="1854200"/>
              </a:tblGrid>
              <a:tr h="11685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Flag/Drag</a:t>
                      </a:r>
                      <a:r>
                        <a:rPr lang="en-US" baseline="0" dirty="0" smtClean="0"/>
                        <a:t> sampling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Case Reports/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Serosurveys</a:t>
                      </a:r>
                      <a:endParaRPr lang="en-US" dirty="0"/>
                    </a:p>
                  </a:txBody>
                  <a:tcPr anchor="ctr"/>
                </a:tc>
              </a:tr>
              <a:tr h="11685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Tick encounter</a:t>
                      </a:r>
                      <a:r>
                        <a:rPr lang="en-US" sz="2000" baseline="0" dirty="0" smtClean="0"/>
                        <a:t> rate</a:t>
                      </a:r>
                      <a:endParaRPr 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Indirect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3173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Infection</a:t>
                      </a:r>
                      <a:r>
                        <a:rPr lang="en-US" sz="2000" baseline="0" dirty="0" smtClean="0"/>
                        <a:t> rates among ticks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Direct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Indirect</a:t>
                      </a:r>
                      <a:endParaRPr lang="en-US" sz="1400" dirty="0"/>
                    </a:p>
                  </a:txBody>
                  <a:tcPr anchor="ctr"/>
                </a:tc>
              </a:tr>
              <a:tr h="11685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Duration</a:t>
                      </a:r>
                      <a:r>
                        <a:rPr lang="en-US" sz="2000" baseline="0" dirty="0" smtClean="0"/>
                        <a:t> of tick exposure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93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2900"/>
            <a:ext cx="6508377" cy="1143000"/>
          </a:xfrm>
        </p:spPr>
        <p:txBody>
          <a:bodyPr/>
          <a:lstStyle/>
          <a:p>
            <a:r>
              <a:rPr lang="en-US" dirty="0" err="1" smtClean="0"/>
              <a:t>Surveilling</a:t>
            </a:r>
            <a:r>
              <a:rPr lang="en-US" dirty="0" smtClean="0"/>
              <a:t> Risk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842628"/>
              </p:ext>
            </p:extLst>
          </p:nvPr>
        </p:nvGraphicFramePr>
        <p:xfrm>
          <a:off x="457200" y="1738924"/>
          <a:ext cx="7416800" cy="4822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/>
                <a:gridCol w="1854200"/>
                <a:gridCol w="1854200"/>
                <a:gridCol w="1854200"/>
              </a:tblGrid>
              <a:tr h="11685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Flag/Drag</a:t>
                      </a:r>
                      <a:r>
                        <a:rPr lang="en-US" baseline="0" dirty="0" smtClean="0"/>
                        <a:t> sampling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Case Reports/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Serosurveys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Passive</a:t>
                      </a:r>
                      <a:r>
                        <a:rPr lang="en-US" baseline="0" dirty="0" smtClean="0"/>
                        <a:t> surveillance of tick bite</a:t>
                      </a:r>
                      <a:endParaRPr lang="en-US" dirty="0"/>
                    </a:p>
                  </a:txBody>
                  <a:tcPr anchor="ctr"/>
                </a:tc>
              </a:tr>
              <a:tr h="11685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Tick encounter</a:t>
                      </a:r>
                      <a:r>
                        <a:rPr lang="en-US" sz="2000" baseline="0" dirty="0" smtClean="0"/>
                        <a:t> rate</a:t>
                      </a:r>
                      <a:endParaRPr 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Indirect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Direct</a:t>
                      </a:r>
                      <a:endParaRPr lang="en-US" dirty="0"/>
                    </a:p>
                  </a:txBody>
                  <a:tcPr anchor="ctr"/>
                </a:tc>
              </a:tr>
              <a:tr h="13173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Infection</a:t>
                      </a:r>
                      <a:r>
                        <a:rPr lang="en-US" sz="2000" baseline="0" dirty="0" smtClean="0"/>
                        <a:t> rates among ticks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Direct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Indirect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Direct</a:t>
                      </a:r>
                      <a:endParaRPr lang="en-US" dirty="0"/>
                    </a:p>
                  </a:txBody>
                  <a:tcPr anchor="ctr"/>
                </a:tc>
              </a:tr>
              <a:tr h="11685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Duration</a:t>
                      </a:r>
                      <a:r>
                        <a:rPr lang="en-US" sz="2000" baseline="0" dirty="0" smtClean="0"/>
                        <a:t> of tick exposure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Direct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92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1066800"/>
            <a:ext cx="6778419" cy="1143000"/>
          </a:xfrm>
        </p:spPr>
        <p:txBody>
          <a:bodyPr/>
          <a:lstStyle/>
          <a:p>
            <a:r>
              <a:rPr lang="en-US" dirty="0" smtClean="0"/>
              <a:t>Passive Surveillance provides novel Public Health insights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114550"/>
            <a:ext cx="6508377" cy="3916363"/>
          </a:xfrm>
        </p:spPr>
        <p:txBody>
          <a:bodyPr>
            <a:normAutofit/>
          </a:bodyPr>
          <a:lstStyle/>
          <a:p>
            <a:pPr marL="228600" lvl="1" indent="0">
              <a:buNone/>
            </a:pPr>
            <a:r>
              <a:rPr lang="en-US" sz="2400" dirty="0" smtClean="0"/>
              <a:t> </a:t>
            </a:r>
          </a:p>
          <a:p>
            <a:pPr marL="609600" indent="-609600"/>
            <a:r>
              <a:rPr lang="en-US" dirty="0"/>
              <a:t>Who is getting bit by ticks?</a:t>
            </a:r>
          </a:p>
          <a:p>
            <a:pPr marL="609600" indent="-609600"/>
            <a:r>
              <a:rPr lang="en-US" dirty="0"/>
              <a:t>When are they getting bit? </a:t>
            </a:r>
          </a:p>
          <a:p>
            <a:pPr marL="609600" indent="-609600"/>
            <a:r>
              <a:rPr lang="en-US" dirty="0"/>
              <a:t>Where are these bites occurring?</a:t>
            </a:r>
          </a:p>
          <a:p>
            <a:pPr marL="609600" indent="-609600"/>
            <a:r>
              <a:rPr lang="en-US" dirty="0"/>
              <a:t>What disease causing pathogens are involved</a:t>
            </a:r>
            <a:r>
              <a:rPr lang="en-US" dirty="0" smtClean="0"/>
              <a:t>?</a:t>
            </a:r>
          </a:p>
          <a:p>
            <a:pPr marL="228600" lvl="1" indent="0">
              <a:buNone/>
            </a:pPr>
            <a:endParaRPr lang="en-US" sz="2400" dirty="0"/>
          </a:p>
          <a:p>
            <a:pPr marL="838200" lvl="1" indent="-609600"/>
            <a:endParaRPr lang="en-US" sz="2400" dirty="0"/>
          </a:p>
        </p:txBody>
      </p:sp>
      <p:pic>
        <p:nvPicPr>
          <p:cNvPr id="5" name="Picture Placeholder 4" descr="045__NAN0263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7" r="14909"/>
          <a:stretch/>
        </p:blipFill>
        <p:spPr>
          <a:xfrm>
            <a:off x="269875" y="1976438"/>
            <a:ext cx="1646238" cy="4278312"/>
          </a:xfrm>
        </p:spPr>
      </p:pic>
    </p:spTree>
    <p:extLst>
      <p:ext uri="{BB962C8B-B14F-4D97-AF65-F5344CB8AC3E}">
        <p14:creationId xmlns:p14="http://schemas.microsoft.com/office/powerpoint/2010/main" val="398407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1124"/>
            <a:ext cx="9144001" cy="62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8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54" y="805415"/>
            <a:ext cx="7315200" cy="1154097"/>
          </a:xfrm>
        </p:spPr>
        <p:txBody>
          <a:bodyPr/>
          <a:lstStyle/>
          <a:p>
            <a:r>
              <a:rPr lang="en-US" dirty="0" smtClean="0"/>
              <a:t>Passive Surveillance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123" y="2398608"/>
            <a:ext cx="7315200" cy="3539527"/>
          </a:xfrm>
        </p:spPr>
        <p:txBody>
          <a:bodyPr>
            <a:normAutofit fontScale="92500" lnSpcReduction="20000"/>
          </a:bodyPr>
          <a:lstStyle/>
          <a:p>
            <a:pPr marL="883920" lvl="1" indent="-609600"/>
            <a:r>
              <a:rPr lang="en-US" sz="2800" dirty="0" smtClean="0"/>
              <a:t>Little </a:t>
            </a:r>
            <a:r>
              <a:rPr lang="en-US" sz="2800" dirty="0"/>
              <a:t>federal or state $$ </a:t>
            </a:r>
            <a:r>
              <a:rPr lang="en-US" sz="2800" dirty="0" smtClean="0"/>
              <a:t>available</a:t>
            </a:r>
            <a:endParaRPr lang="en-US" sz="2800" dirty="0"/>
          </a:p>
          <a:p>
            <a:pPr marL="883920" lvl="1" indent="-609600"/>
            <a:r>
              <a:rPr lang="en-US" sz="2800" dirty="0"/>
              <a:t>Crowd</a:t>
            </a:r>
            <a:r>
              <a:rPr lang="en-US" sz="2800" dirty="0" smtClean="0"/>
              <a:t>-sourcing/funding</a:t>
            </a:r>
          </a:p>
          <a:p>
            <a:pPr marL="883920" lvl="1" indent="-609600"/>
            <a:r>
              <a:rPr lang="en-US" sz="2800" dirty="0" smtClean="0"/>
              <a:t>Search for “</a:t>
            </a:r>
            <a:r>
              <a:rPr lang="en-US" sz="2800" dirty="0" smtClean="0"/>
              <a:t>Tick angels” </a:t>
            </a:r>
            <a:endParaRPr lang="en-US" sz="2800" dirty="0"/>
          </a:p>
          <a:p>
            <a:pPr marL="883920" lvl="1" indent="-609600"/>
            <a:endParaRPr lang="en-US" sz="2800" dirty="0" smtClean="0"/>
          </a:p>
          <a:p>
            <a:pPr marL="883920" lvl="1" indent="-609600"/>
            <a:endParaRPr lang="en-US" sz="2800" dirty="0"/>
          </a:p>
          <a:p>
            <a:pPr marL="274320" lvl="1" indent="0">
              <a:buNone/>
            </a:pPr>
            <a:r>
              <a:rPr lang="en-US" sz="2800" dirty="0" smtClean="0"/>
              <a:t>SOLUTION:  Realize favorable economies </a:t>
            </a:r>
            <a:r>
              <a:rPr lang="en-US" sz="2800" dirty="0" smtClean="0"/>
              <a:t>of scale </a:t>
            </a:r>
            <a:r>
              <a:rPr lang="en-US" sz="2800" dirty="0" smtClean="0"/>
              <a:t>by joining </a:t>
            </a:r>
            <a:r>
              <a:rPr lang="en-US" sz="2800" dirty="0" smtClean="0"/>
              <a:t>local public health agencies </a:t>
            </a:r>
            <a:r>
              <a:rPr lang="en-US" sz="2800" dirty="0" smtClean="0"/>
              <a:t>into a PASSIVE SURVEILLANCE network</a:t>
            </a:r>
            <a:endParaRPr lang="en-US" sz="26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571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21" y="265060"/>
            <a:ext cx="5929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TICKTOWN, USA - </a:t>
            </a:r>
            <a:r>
              <a:rPr lang="en-US" sz="2400" i="1" dirty="0" smtClean="0"/>
              <a:t>INFECTION SUMMARY</a:t>
            </a:r>
            <a:endParaRPr lang="en-US" sz="2400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710269"/>
              </p:ext>
            </p:extLst>
          </p:nvPr>
        </p:nvGraphicFramePr>
        <p:xfrm>
          <a:off x="489614" y="1046905"/>
          <a:ext cx="80328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4"/>
                <a:gridCol w="1444646"/>
                <a:gridCol w="2008200"/>
                <a:gridCol w="200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Pathogen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Ixodes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Dermocentor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Amblyomma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B. </a:t>
                      </a:r>
                      <a:r>
                        <a:rPr lang="en-US" sz="1600" i="1" dirty="0" err="1" smtClean="0"/>
                        <a:t>burgdorfer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45% (130)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0% (76)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0% (43)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err="1" smtClean="0"/>
                        <a:t>A.phagocytophilum</a:t>
                      </a:r>
                      <a:r>
                        <a:rPr lang="en-US" sz="1600" i="1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11% (130)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B. </a:t>
                      </a:r>
                      <a:r>
                        <a:rPr lang="en-US" sz="1600" i="1" dirty="0" err="1" smtClean="0"/>
                        <a:t>microti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4% (130)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B.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baseline="0" dirty="0" err="1" smtClean="0"/>
                        <a:t>miyamotoi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15% (130)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B. </a:t>
                      </a:r>
                      <a:r>
                        <a:rPr lang="en-US" sz="1600" i="1" dirty="0" err="1" smtClean="0"/>
                        <a:t>lonestari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8% (43)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E. </a:t>
                      </a:r>
                      <a:r>
                        <a:rPr lang="en-US" sz="1600" i="1" dirty="0" err="1" smtClean="0"/>
                        <a:t>chaffeensis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2% (43)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R. </a:t>
                      </a:r>
                      <a:r>
                        <a:rPr lang="en-US" sz="1600" i="1" dirty="0" err="1" smtClean="0"/>
                        <a:t>rickettsii</a:t>
                      </a:r>
                      <a:r>
                        <a:rPr lang="en-US" sz="1600" i="1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2% (76)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F.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baseline="0" dirty="0" err="1" smtClean="0"/>
                        <a:t>tularensis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0% (76)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B. </a:t>
                      </a:r>
                      <a:r>
                        <a:rPr lang="en-US" sz="1600" i="1" dirty="0" err="1" smtClean="0"/>
                        <a:t>henselae</a:t>
                      </a:r>
                      <a:r>
                        <a:rPr lang="en-US" sz="1600" i="1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0% (18)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76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21" y="265060"/>
            <a:ext cx="6456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No-TICKTOWN</a:t>
            </a:r>
            <a:r>
              <a:rPr lang="en-US" sz="2400" dirty="0" smtClean="0"/>
              <a:t>, USA - </a:t>
            </a:r>
            <a:r>
              <a:rPr lang="en-US" sz="2400" i="1" dirty="0" smtClean="0"/>
              <a:t>INFECTION SUMMARY</a:t>
            </a:r>
            <a:endParaRPr lang="en-US" sz="2400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379397"/>
              </p:ext>
            </p:extLst>
          </p:nvPr>
        </p:nvGraphicFramePr>
        <p:xfrm>
          <a:off x="489614" y="1046905"/>
          <a:ext cx="80328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4"/>
                <a:gridCol w="1444646"/>
                <a:gridCol w="2008200"/>
                <a:gridCol w="200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Pathogen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Ixodes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Dermocentor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Amblyomma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B. </a:t>
                      </a:r>
                      <a:r>
                        <a:rPr lang="en-US" sz="1600" i="1" dirty="0" err="1" smtClean="0"/>
                        <a:t>burgdorfer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err="1" smtClean="0"/>
                        <a:t>A.phagocytophilum</a:t>
                      </a:r>
                      <a:r>
                        <a:rPr lang="en-US" sz="1600" i="1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B. </a:t>
                      </a:r>
                      <a:r>
                        <a:rPr lang="en-US" sz="1600" i="1" dirty="0" err="1" smtClean="0"/>
                        <a:t>microti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B.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baseline="0" dirty="0" err="1" smtClean="0"/>
                        <a:t>miyamotoi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B. </a:t>
                      </a:r>
                      <a:r>
                        <a:rPr lang="en-US" sz="1600" i="1" dirty="0" err="1" smtClean="0"/>
                        <a:t>lonestari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E. </a:t>
                      </a:r>
                      <a:r>
                        <a:rPr lang="en-US" sz="1600" i="1" dirty="0" err="1" smtClean="0"/>
                        <a:t>chaffeensis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R. </a:t>
                      </a:r>
                      <a:r>
                        <a:rPr lang="en-US" sz="1600" i="1" dirty="0" err="1" smtClean="0"/>
                        <a:t>rickettsii</a:t>
                      </a:r>
                      <a:r>
                        <a:rPr lang="en-US" sz="1600" i="1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F.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baseline="0" dirty="0" err="1" smtClean="0"/>
                        <a:t>tularensis</a:t>
                      </a:r>
                      <a:r>
                        <a:rPr lang="en-US" sz="1600" i="1" baseline="0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B. </a:t>
                      </a:r>
                      <a:r>
                        <a:rPr lang="en-US" sz="1600" i="1" dirty="0" err="1" smtClean="0"/>
                        <a:t>henselae</a:t>
                      </a:r>
                      <a:r>
                        <a:rPr lang="en-US" sz="1600" i="1" dirty="0" smtClean="0"/>
                        <a:t> +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0% (0)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(0)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29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Innovation Challenge 2014 </a:t>
            </a:r>
            <a:r>
              <a:rPr lang="en-US" dirty="0" smtClean="0"/>
              <a:t>(Bedford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579" y="2249904"/>
            <a:ext cx="7606632" cy="3916363"/>
          </a:xfrm>
        </p:spPr>
        <p:txBody>
          <a:bodyPr>
            <a:noAutofit/>
          </a:bodyPr>
          <a:lstStyle/>
          <a:p>
            <a:r>
              <a:rPr lang="en-US" sz="2400" dirty="0" smtClean="0"/>
              <a:t>32 Towns in 4 counties (Barnstable, Franklin, Middlesex, Nantucket)</a:t>
            </a:r>
          </a:p>
          <a:p>
            <a:r>
              <a:rPr lang="en-US" sz="2400" dirty="0" smtClean="0"/>
              <a:t>Pre-paid tick testing for 100 residents from each participating town</a:t>
            </a:r>
          </a:p>
          <a:p>
            <a:pPr lvl="2"/>
            <a:r>
              <a:rPr lang="en-US" sz="2400" dirty="0" smtClean="0"/>
              <a:t>$3K/town, $30/tick, test for most common pathogens</a:t>
            </a:r>
          </a:p>
          <a:p>
            <a:r>
              <a:rPr lang="en-US" sz="2400" dirty="0" smtClean="0"/>
              <a:t>Establish a Tick-Borne Disease Network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774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did Lyme disease come from?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84" y="2526632"/>
            <a:ext cx="5561892" cy="359953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Evolutionary</a:t>
            </a:r>
          </a:p>
          <a:p>
            <a:r>
              <a:rPr lang="en-US" sz="3200" dirty="0" smtClean="0"/>
              <a:t>Ecological</a:t>
            </a:r>
          </a:p>
          <a:p>
            <a:r>
              <a:rPr lang="en-US" sz="3200" dirty="0" smtClean="0"/>
              <a:t>Epidemiological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179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98" y="1089025"/>
            <a:ext cx="8667102" cy="53086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0910" y="603250"/>
            <a:ext cx="5044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Tick-borne Disease Network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98500" y="1576705"/>
            <a:ext cx="8266112" cy="4820920"/>
            <a:chOff x="698500" y="1576705"/>
            <a:chExt cx="8266112" cy="4820920"/>
          </a:xfrm>
        </p:grpSpPr>
        <p:sp>
          <p:nvSpPr>
            <p:cNvPr id="13" name="Oval 12"/>
            <p:cNvSpPr/>
            <p:nvPr/>
          </p:nvSpPr>
          <p:spPr>
            <a:xfrm>
              <a:off x="8423275" y="6238875"/>
              <a:ext cx="206375" cy="158750"/>
            </a:xfrm>
            <a:prstGeom prst="ellipse">
              <a:avLst/>
            </a:prstGeom>
            <a:solidFill>
              <a:srgbClr val="CCFFCC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114689" y="2390775"/>
              <a:ext cx="206375" cy="158750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336939" y="2476500"/>
              <a:ext cx="206375" cy="158750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483225" y="2301875"/>
              <a:ext cx="206375" cy="158750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276850" y="2222500"/>
              <a:ext cx="206375" cy="158750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586412" y="2501900"/>
              <a:ext cx="206375" cy="158750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191375" y="520700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882775" y="1958975"/>
              <a:ext cx="206375" cy="158750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252026" y="2476500"/>
              <a:ext cx="206375" cy="158750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398712" y="1851025"/>
              <a:ext cx="206375" cy="158750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05087" y="2343150"/>
              <a:ext cx="206375" cy="158750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48838" y="1771650"/>
              <a:ext cx="206375" cy="158750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501900" y="2063750"/>
              <a:ext cx="206375" cy="158750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95525" y="2184400"/>
              <a:ext cx="206375" cy="158750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089149" y="2222500"/>
              <a:ext cx="206375" cy="158750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080375" y="489585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662862" y="492125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434262" y="504825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456487" y="476250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192962" y="480060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8423275" y="4841875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147050" y="367665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629650" y="411480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8683625" y="488950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423275" y="464185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8423275" y="3756025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758237" y="464185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8566150" y="4419600"/>
              <a:ext cx="206375" cy="15875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8500" y="4641850"/>
              <a:ext cx="446393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Community Innovation Challenge</a:t>
              </a:r>
            </a:p>
            <a:p>
              <a:endParaRPr lang="en-US" sz="2000" b="1" dirty="0"/>
            </a:p>
            <a:p>
              <a:r>
                <a:rPr lang="en-US" sz="2000" b="1" dirty="0" smtClean="0"/>
                <a:t>32 towns, 100 ticks/town, $3k/town</a:t>
              </a:r>
              <a:endParaRPr lang="en-US" sz="2000" b="1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5721349" y="2317750"/>
              <a:ext cx="206375" cy="158750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295524" y="1576705"/>
              <a:ext cx="206375" cy="158750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089150" y="1905000"/>
              <a:ext cx="206375" cy="158750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267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900" b="1" dirty="0" smtClean="0"/>
              <a:t>Passive Surveillance</a:t>
            </a:r>
            <a:r>
              <a:rPr lang="en-US" sz="4900" b="1" dirty="0" smtClean="0">
                <a:ea typeface="+mj-ea"/>
                <a:cs typeface="+mj-cs"/>
              </a:rPr>
              <a:t>: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58370" name="Rectangle 3"/>
          <p:cNvSpPr>
            <a:spLocks noGrp="1" noChangeArrowheads="1"/>
          </p:cNvSpPr>
          <p:nvPr>
            <p:ph idx="1"/>
          </p:nvPr>
        </p:nvSpPr>
        <p:spPr>
          <a:xfrm>
            <a:off x="633045" y="2270369"/>
            <a:ext cx="7240955" cy="3916363"/>
          </a:xfrm>
        </p:spPr>
        <p:txBody>
          <a:bodyPr>
            <a:normAutofit/>
          </a:bodyPr>
          <a:lstStyle/>
          <a:p>
            <a:pPr marL="838200" lvl="1" indent="-609600"/>
            <a:r>
              <a:rPr lang="en-US" sz="2800" dirty="0" smtClean="0"/>
              <a:t>Tick Testing</a:t>
            </a:r>
            <a:endParaRPr lang="en-US" sz="2800" dirty="0" smtClean="0"/>
          </a:p>
          <a:p>
            <a:pPr marL="1066800" lvl="2" indent="-609600"/>
            <a:r>
              <a:rPr lang="en-US" sz="2800" dirty="0" smtClean="0"/>
              <a:t>Who is getting bit by ticks?</a:t>
            </a:r>
          </a:p>
          <a:p>
            <a:pPr marL="1066800" lvl="2" indent="-609600"/>
            <a:r>
              <a:rPr lang="en-US" sz="2800" dirty="0" smtClean="0"/>
              <a:t>When are they getting bit? </a:t>
            </a:r>
          </a:p>
          <a:p>
            <a:pPr marL="1066800" lvl="2" indent="-609600"/>
            <a:r>
              <a:rPr lang="en-US" sz="2800" dirty="0" smtClean="0"/>
              <a:t>Where are these bites </a:t>
            </a:r>
            <a:r>
              <a:rPr lang="en-US" sz="2800" dirty="0" smtClean="0"/>
              <a:t>occurring</a:t>
            </a:r>
            <a:r>
              <a:rPr lang="en-US" sz="2800" dirty="0" smtClean="0"/>
              <a:t>?</a:t>
            </a:r>
          </a:p>
          <a:p>
            <a:pPr marL="1066800" lvl="2" indent="-609600"/>
            <a:r>
              <a:rPr lang="en-US" sz="2800" dirty="0" smtClean="0"/>
              <a:t>What disease causing pathogens are involved?</a:t>
            </a:r>
          </a:p>
          <a:p>
            <a:pPr marL="609600" indent="-609600" eaLnBrk="1" hangingPunct="1"/>
            <a:endParaRPr lang="en-US" sz="2800" dirty="0"/>
          </a:p>
          <a:p>
            <a:pPr marL="609600" indent="-609600" eaLnBrk="1" hangingPunct="1"/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27266" y="5386513"/>
            <a:ext cx="891782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800" dirty="0"/>
              <a:t>Develop </a:t>
            </a:r>
            <a:r>
              <a:rPr lang="en-US" sz="2800" dirty="0" smtClean="0"/>
              <a:t>protocol for assessing </a:t>
            </a:r>
            <a:r>
              <a:rPr lang="en-US" sz="2800" dirty="0"/>
              <a:t>PUBLIC HEALTH RISK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76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uild="p" bldLvl="3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getting bit?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094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2900"/>
            <a:ext cx="7104186" cy="1143000"/>
          </a:xfrm>
        </p:spPr>
        <p:txBody>
          <a:bodyPr/>
          <a:lstStyle/>
          <a:p>
            <a:r>
              <a:rPr lang="en-US" dirty="0" smtClean="0"/>
              <a:t>Age distribution of tick attacks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22" y="1520610"/>
            <a:ext cx="7503026" cy="47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are people/pets getting bit?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646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7429600"/>
              </p:ext>
            </p:extLst>
          </p:nvPr>
        </p:nvGraphicFramePr>
        <p:xfrm>
          <a:off x="206375" y="2368216"/>
          <a:ext cx="8731250" cy="337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Distribution of Tick submissions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31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these bites occurring?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2660316"/>
            <a:ext cx="6508377" cy="3465847"/>
          </a:xfrm>
        </p:spPr>
        <p:txBody>
          <a:bodyPr/>
          <a:lstStyle/>
          <a:p>
            <a:r>
              <a:rPr lang="en-US" dirty="0" smtClean="0"/>
              <a:t>31 of 32 towns with tick bites</a:t>
            </a:r>
          </a:p>
          <a:p>
            <a:r>
              <a:rPr lang="en-US" dirty="0" smtClean="0"/>
              <a:t>Three tick species in each county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916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" r="59454"/>
          <a:stretch/>
        </p:blipFill>
        <p:spPr>
          <a:xfrm>
            <a:off x="5454180" y="1336818"/>
            <a:ext cx="2576148" cy="53311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511437" y="4506655"/>
            <a:ext cx="532996" cy="53663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r>
              <a:rPr lang="en-US" sz="1200" dirty="0" smtClean="0">
                <a:latin typeface="Arial Narrow"/>
                <a:cs typeface="Arial Narrow"/>
              </a:rPr>
              <a:t>18%</a:t>
            </a:r>
            <a:endParaRPr lang="en-US" sz="1200" dirty="0">
              <a:latin typeface="Arial Narrow"/>
              <a:cs typeface="Arial Narrow"/>
            </a:endParaRPr>
          </a:p>
        </p:txBody>
      </p:sp>
      <p:sp>
        <p:nvSpPr>
          <p:cNvPr id="7" name="Oval 6"/>
          <p:cNvSpPr/>
          <p:nvPr/>
        </p:nvSpPr>
        <p:spPr>
          <a:xfrm>
            <a:off x="6669887" y="2107381"/>
            <a:ext cx="214679" cy="21614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77585" y="4079946"/>
            <a:ext cx="199874" cy="20123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684692" y="5956566"/>
            <a:ext cx="244290" cy="24595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58304" r="1151"/>
          <a:stretch/>
        </p:blipFill>
        <p:spPr>
          <a:xfrm>
            <a:off x="2858208" y="1373026"/>
            <a:ext cx="2576148" cy="53311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83754" y="1505309"/>
            <a:ext cx="362733" cy="36520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r>
              <a:rPr lang="en-US" sz="900" spc="-100" dirty="0" smtClean="0">
                <a:latin typeface="Arial Narrow"/>
                <a:cs typeface="Arial Narrow"/>
              </a:rPr>
              <a:t>13%</a:t>
            </a:r>
            <a:endParaRPr lang="en-US" sz="900" spc="-100" dirty="0">
              <a:latin typeface="Arial Narrow"/>
              <a:cs typeface="Arial Narrow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30841" y="2824782"/>
            <a:ext cx="318317" cy="32048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00" dirty="0" smtClean="0"/>
              <a:t>11%</a:t>
            </a:r>
            <a:endParaRPr lang="en-US" sz="1000" dirty="0"/>
          </a:p>
        </p:txBody>
      </p:sp>
      <p:sp>
        <p:nvSpPr>
          <p:cNvPr id="10" name="Oval 9"/>
          <p:cNvSpPr/>
          <p:nvPr/>
        </p:nvSpPr>
        <p:spPr>
          <a:xfrm>
            <a:off x="3723347" y="2329260"/>
            <a:ext cx="66625" cy="6707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16003" y="2329260"/>
            <a:ext cx="66625" cy="6707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5400000">
            <a:off x="4479536" y="2329488"/>
            <a:ext cx="67079" cy="666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49578" y="3782063"/>
            <a:ext cx="66625" cy="6707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5400000">
            <a:off x="4930800" y="3748751"/>
            <a:ext cx="67079" cy="666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25486" y="2819251"/>
            <a:ext cx="66625" cy="6707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5400000">
            <a:off x="4552289" y="2819479"/>
            <a:ext cx="67079" cy="666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964216" y="4059364"/>
            <a:ext cx="66625" cy="6707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5400000">
            <a:off x="4315618" y="4059591"/>
            <a:ext cx="67079" cy="666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35546" y="147391"/>
            <a:ext cx="6508377" cy="994047"/>
          </a:xfrm>
        </p:spPr>
        <p:txBody>
          <a:bodyPr/>
          <a:lstStyle/>
          <a:p>
            <a:r>
              <a:rPr lang="en-US" dirty="0" smtClean="0"/>
              <a:t>Tick Bite Distribution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5546" y="1485771"/>
            <a:ext cx="2646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2185 tick bite </a:t>
            </a:r>
          </a:p>
          <a:p>
            <a:r>
              <a:rPr lang="en-US" dirty="0" smtClean="0"/>
              <a:t>submissions 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8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074816"/>
            <a:ext cx="6508377" cy="1143000"/>
          </a:xfrm>
        </p:spPr>
        <p:txBody>
          <a:bodyPr/>
          <a:lstStyle/>
          <a:p>
            <a:r>
              <a:rPr lang="en-US" dirty="0" smtClean="0"/>
              <a:t>What pathogens are involved in these tick encounters?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295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2802761"/>
              </p:ext>
            </p:extLst>
          </p:nvPr>
        </p:nvGraphicFramePr>
        <p:xfrm>
          <a:off x="323265" y="1525254"/>
          <a:ext cx="8459544" cy="4251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924"/>
                <a:gridCol w="1409924"/>
                <a:gridCol w="1409924"/>
                <a:gridCol w="1409924"/>
                <a:gridCol w="1409924"/>
                <a:gridCol w="1409924"/>
              </a:tblGrid>
              <a:tr h="548435"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County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stage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count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1400" b="0" i="1" u="none" strike="noStrike" dirty="0" err="1"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B.burgdorferi</a:t>
                      </a:r>
                      <a:endParaRPr lang="en-US" sz="1400" b="0" i="1" u="none" strike="noStrike" dirty="0">
                        <a:solidFill>
                          <a:srgbClr val="FFFF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1400" b="0" i="1" u="none" strike="noStrike" dirty="0" err="1"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A.phagocytophilum</a:t>
                      </a:r>
                      <a:endParaRPr lang="en-US" sz="1400" b="0" i="1" u="none" strike="noStrike" dirty="0">
                        <a:solidFill>
                          <a:srgbClr val="FFFF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1400" b="0" i="1" u="none" strike="noStrike" dirty="0" err="1"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B.microti</a:t>
                      </a:r>
                      <a:endParaRPr lang="en-US" sz="1400" b="0" i="1" u="none" strike="noStrike" dirty="0">
                        <a:solidFill>
                          <a:srgbClr val="FFFF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/>
                </a:tc>
              </a:tr>
              <a:tr h="46284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Barnstable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Nymph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208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15.9%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3.8%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9.1%</a:t>
                      </a:r>
                    </a:p>
                  </a:txBody>
                  <a:tcPr marL="12700" marR="12700" marT="12700" marB="0" anchor="ctr"/>
                </a:tc>
              </a:tr>
              <a:tr h="46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Adult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708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37.9%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6.1%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9.3%</a:t>
                      </a:r>
                    </a:p>
                  </a:txBody>
                  <a:tcPr marL="12700" marR="12700" marT="12700" marB="0" anchor="ctr"/>
                </a:tc>
              </a:tr>
              <a:tr h="46284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Franklin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Nymph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52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17.3%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0.0%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0.0%</a:t>
                      </a:r>
                    </a:p>
                  </a:txBody>
                  <a:tcPr marL="12700" marR="12700" marT="12700" marB="0" anchor="ctr"/>
                </a:tc>
              </a:tr>
              <a:tr h="46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Adult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225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39.1%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4.9%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1.8%</a:t>
                      </a:r>
                    </a:p>
                  </a:txBody>
                  <a:tcPr marL="12700" marR="12700" marT="12700" marB="0" anchor="ctr"/>
                </a:tc>
              </a:tr>
              <a:tr h="46284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Middlesex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Nymph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118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27.1%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1.7%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8.5%</a:t>
                      </a:r>
                    </a:p>
                  </a:txBody>
                  <a:tcPr marL="12700" marR="12700" marT="12700" marB="0" anchor="ctr"/>
                </a:tc>
              </a:tr>
              <a:tr h="46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Adult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499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44.3%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4.8%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5.6%</a:t>
                      </a:r>
                    </a:p>
                  </a:txBody>
                  <a:tcPr marL="12700" marR="12700" marT="12700" marB="0" anchor="ctr"/>
                </a:tc>
              </a:tr>
              <a:tr h="46284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Nantucket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Nymph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31.3%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8.3%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22.9%</a:t>
                      </a:r>
                    </a:p>
                  </a:txBody>
                  <a:tcPr marL="12700" marR="12700" marT="12700" marB="0" anchor="ctr"/>
                </a:tc>
              </a:tr>
              <a:tr h="46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Adult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42.9%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7.1%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7.1%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323265" y="222584"/>
            <a:ext cx="7900737" cy="1143000"/>
          </a:xfrm>
        </p:spPr>
        <p:txBody>
          <a:bodyPr/>
          <a:lstStyle/>
          <a:p>
            <a:r>
              <a:rPr lang="en-US" dirty="0" smtClean="0"/>
              <a:t>Deer Tick Infection rates </a:t>
            </a:r>
            <a:br>
              <a:rPr lang="en-US" dirty="0" smtClean="0"/>
            </a:br>
            <a:r>
              <a:rPr lang="en-US" dirty="0" smtClean="0"/>
              <a:t>(3 pathogens)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93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6"/>
          <p:cNvGrpSpPr/>
          <p:nvPr/>
        </p:nvGrpSpPr>
        <p:grpSpPr>
          <a:xfrm>
            <a:off x="1113796" y="1544038"/>
            <a:ext cx="2879232" cy="4724400"/>
            <a:chOff x="1524000" y="584200"/>
            <a:chExt cx="2336800" cy="5678488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H="1">
              <a:off x="1524000" y="1295400"/>
              <a:ext cx="17018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1524000" y="12954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1524000" y="1295400"/>
              <a:ext cx="1588" cy="36322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1524000" y="49276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524000" y="4927600"/>
              <a:ext cx="4318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3225800" y="8128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3225800" y="8128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3225800" y="812800"/>
              <a:ext cx="1588" cy="9525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3225800" y="17653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3225800" y="17653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>
              <a:off x="3543300" y="5842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3543300" y="5842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3543300" y="584200"/>
              <a:ext cx="1588" cy="4699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3543300" y="10541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3543300" y="10541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3543300" y="15240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3543300" y="15240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3543300" y="1524000"/>
              <a:ext cx="1588" cy="4826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3543300" y="20066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3543300" y="20066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>
              <a:off x="2298700" y="3949700"/>
              <a:ext cx="3048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2298700" y="3949700"/>
              <a:ext cx="1588" cy="19558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2298700" y="59055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2298700" y="5905500"/>
              <a:ext cx="9271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H="1">
              <a:off x="2603500" y="30734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2603500" y="3073400"/>
              <a:ext cx="1588" cy="17653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2603500" y="48387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2603500" y="4838700"/>
              <a:ext cx="12573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H="1">
              <a:off x="2921000" y="2476500"/>
              <a:ext cx="9398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>
              <a:off x="2921000" y="24765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2921000" y="2476500"/>
              <a:ext cx="1588" cy="11811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>
              <a:off x="2921000" y="3657600"/>
              <a:ext cx="3048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H="1">
              <a:off x="3225800" y="31877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3225800" y="3187700"/>
              <a:ext cx="1588" cy="9398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3225800" y="41275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H="1">
              <a:off x="3543300" y="29464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>
              <a:off x="3543300" y="29464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>
              <a:off x="3543300" y="2946400"/>
              <a:ext cx="1588" cy="4699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>
              <a:off x="3543300" y="34163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>
              <a:off x="3543300" y="34163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 flipH="1">
              <a:off x="3543300" y="38989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>
              <a:off x="3543300" y="38989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>
              <a:off x="3543300" y="3898900"/>
              <a:ext cx="1588" cy="4699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>
              <a:off x="3543300" y="43688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auto">
            <a:xfrm>
              <a:off x="3543300" y="43688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auto">
            <a:xfrm flipH="1">
              <a:off x="3225800" y="55499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auto">
            <a:xfrm>
              <a:off x="3225800" y="5549900"/>
              <a:ext cx="1588" cy="7112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>
              <a:off x="3225800" y="62611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>
              <a:off x="3225800" y="6261100"/>
              <a:ext cx="6350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87" name="Line 185"/>
            <p:cNvSpPr>
              <a:spLocks noChangeShapeType="1"/>
            </p:cNvSpPr>
            <p:nvPr/>
          </p:nvSpPr>
          <p:spPr bwMode="auto">
            <a:xfrm flipH="1">
              <a:off x="3543300" y="53086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3543300" y="53086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89" name="Line 187"/>
            <p:cNvSpPr>
              <a:spLocks noChangeShapeType="1"/>
            </p:cNvSpPr>
            <p:nvPr/>
          </p:nvSpPr>
          <p:spPr bwMode="auto">
            <a:xfrm>
              <a:off x="3543300" y="5308600"/>
              <a:ext cx="1588" cy="4826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90" name="Line 188"/>
            <p:cNvSpPr>
              <a:spLocks noChangeShapeType="1"/>
            </p:cNvSpPr>
            <p:nvPr/>
          </p:nvSpPr>
          <p:spPr bwMode="auto">
            <a:xfrm>
              <a:off x="3543300" y="57912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91" name="Line 189"/>
            <p:cNvSpPr>
              <a:spLocks noChangeShapeType="1"/>
            </p:cNvSpPr>
            <p:nvPr/>
          </p:nvSpPr>
          <p:spPr bwMode="auto">
            <a:xfrm>
              <a:off x="3543300" y="5791200"/>
              <a:ext cx="3175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92" name="Line 190"/>
            <p:cNvSpPr>
              <a:spLocks noChangeShapeType="1"/>
            </p:cNvSpPr>
            <p:nvPr/>
          </p:nvSpPr>
          <p:spPr bwMode="auto">
            <a:xfrm flipH="1">
              <a:off x="1524000" y="4927600"/>
              <a:ext cx="7747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93" name="Line 191"/>
            <p:cNvSpPr>
              <a:spLocks noChangeShapeType="1"/>
            </p:cNvSpPr>
            <p:nvPr/>
          </p:nvSpPr>
          <p:spPr bwMode="auto">
            <a:xfrm>
              <a:off x="1524000" y="49276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94" name="Line 192"/>
            <p:cNvSpPr>
              <a:spLocks noChangeShapeType="1"/>
            </p:cNvSpPr>
            <p:nvPr/>
          </p:nvSpPr>
          <p:spPr bwMode="auto">
            <a:xfrm flipV="1">
              <a:off x="1524000" y="1282700"/>
              <a:ext cx="1588" cy="36449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195" name="Line 193"/>
            <p:cNvSpPr>
              <a:spLocks noChangeShapeType="1"/>
            </p:cNvSpPr>
            <p:nvPr/>
          </p:nvSpPr>
          <p:spPr bwMode="auto">
            <a:xfrm>
              <a:off x="1524000" y="1282700"/>
              <a:ext cx="1588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200"/>
            </a:p>
          </p:txBody>
        </p:sp>
      </p:grpSp>
      <p:sp>
        <p:nvSpPr>
          <p:cNvPr id="220" name="TextBox 219"/>
          <p:cNvSpPr txBox="1"/>
          <p:nvPr/>
        </p:nvSpPr>
        <p:spPr>
          <a:xfrm>
            <a:off x="3993028" y="2610670"/>
            <a:ext cx="1210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B. </a:t>
            </a:r>
            <a:r>
              <a:rPr lang="en-US" sz="1200" i="1" dirty="0" err="1" smtClean="0"/>
              <a:t>burgdorferi</a:t>
            </a:r>
            <a:endParaRPr lang="en-US" sz="1200" i="1" dirty="0"/>
          </a:p>
        </p:txBody>
      </p:sp>
      <p:grpSp>
        <p:nvGrpSpPr>
          <p:cNvPr id="260" name="Group 259"/>
          <p:cNvGrpSpPr/>
          <p:nvPr/>
        </p:nvGrpSpPr>
        <p:grpSpPr>
          <a:xfrm>
            <a:off x="3993028" y="1438021"/>
            <a:ext cx="1211298" cy="4967595"/>
            <a:chOff x="3993028" y="1357813"/>
            <a:chExt cx="1211298" cy="4967595"/>
          </a:xfrm>
        </p:grpSpPr>
        <p:sp>
          <p:nvSpPr>
            <p:cNvPr id="218" name="TextBox 217"/>
            <p:cNvSpPr txBox="1"/>
            <p:nvPr/>
          </p:nvSpPr>
          <p:spPr>
            <a:xfrm>
              <a:off x="3993028" y="1357813"/>
              <a:ext cx="7951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afzelii</a:t>
              </a:r>
              <a:endParaRPr lang="en-US" sz="1200" i="1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993028" y="3703111"/>
              <a:ext cx="8897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hersmii</a:t>
              </a:r>
              <a:endParaRPr lang="en-US" sz="1200" i="1" dirty="0"/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3993028" y="1748696"/>
              <a:ext cx="8251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garinii</a:t>
              </a:r>
              <a:endParaRPr lang="en-US" sz="1200" i="1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3993028" y="3312228"/>
              <a:ext cx="1171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coriaceae</a:t>
              </a:r>
              <a:endParaRPr lang="en-US" sz="1200" i="1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3993028" y="4093994"/>
              <a:ext cx="8946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parkeri</a:t>
              </a:r>
              <a:endParaRPr lang="en-US" sz="1200" i="1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3993028" y="2921345"/>
              <a:ext cx="1018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anserina</a:t>
              </a:r>
              <a:endParaRPr lang="en-US" sz="1200" i="1" dirty="0"/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3993028" y="2139579"/>
              <a:ext cx="874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bissetti</a:t>
              </a:r>
              <a:endParaRPr lang="en-US" sz="1200" i="1" dirty="0"/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3993028" y="5657526"/>
              <a:ext cx="1152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recurrentis</a:t>
              </a:r>
              <a:endParaRPr lang="en-US" sz="1200" i="1" dirty="0"/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3993028" y="6048409"/>
              <a:ext cx="6217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Spain</a:t>
              </a:r>
              <a:endParaRPr lang="en-US" sz="1200" i="1" dirty="0"/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993028" y="4484877"/>
              <a:ext cx="1068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turicatae</a:t>
              </a:r>
              <a:endParaRPr lang="en-US" sz="1200" i="1" dirty="0"/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3993028" y="4875760"/>
              <a:ext cx="1175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miyamotoi</a:t>
              </a:r>
              <a:endParaRPr lang="en-US" sz="1200" i="1" dirty="0"/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993028" y="5266643"/>
              <a:ext cx="12112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crocidurae</a:t>
              </a:r>
              <a:endParaRPr lang="en-US" sz="1200" i="1" dirty="0"/>
            </a:p>
          </p:txBody>
        </p:sp>
      </p:grpSp>
      <p:sp>
        <p:nvSpPr>
          <p:cNvPr id="234" name="TextBox 233"/>
          <p:cNvSpPr txBox="1"/>
          <p:nvPr/>
        </p:nvSpPr>
        <p:spPr>
          <a:xfrm>
            <a:off x="6617252" y="2625406"/>
            <a:ext cx="855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Mammal</a:t>
            </a:r>
            <a:endParaRPr lang="en-US" sz="1200" b="1" dirty="0">
              <a:solidFill>
                <a:srgbClr val="008000"/>
              </a:solidFill>
            </a:endParaRPr>
          </a:p>
        </p:txBody>
      </p:sp>
      <p:grpSp>
        <p:nvGrpSpPr>
          <p:cNvPr id="261" name="Group 260"/>
          <p:cNvGrpSpPr/>
          <p:nvPr/>
        </p:nvGrpSpPr>
        <p:grpSpPr>
          <a:xfrm>
            <a:off x="6603999" y="1081130"/>
            <a:ext cx="1203159" cy="5325807"/>
            <a:chOff x="5525367" y="1000922"/>
            <a:chExt cx="1203159" cy="5325807"/>
          </a:xfrm>
        </p:grpSpPr>
        <p:sp>
          <p:nvSpPr>
            <p:cNvPr id="231" name="TextBox 230"/>
            <p:cNvSpPr txBox="1"/>
            <p:nvPr/>
          </p:nvSpPr>
          <p:spPr>
            <a:xfrm>
              <a:off x="5538620" y="2155806"/>
              <a:ext cx="855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Mammal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5525367" y="1000922"/>
              <a:ext cx="1203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HOST</a:t>
              </a:r>
              <a:endParaRPr lang="en-US" b="1" dirty="0"/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538620" y="2934590"/>
              <a:ext cx="461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Bird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5538620" y="3323982"/>
              <a:ext cx="855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Mammal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5538620" y="3713374"/>
              <a:ext cx="855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Mammal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5538620" y="4102766"/>
              <a:ext cx="855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Mammal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5538620" y="4492158"/>
              <a:ext cx="855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Mammal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5538620" y="5270942"/>
              <a:ext cx="855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Mammal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5538620" y="5660334"/>
              <a:ext cx="855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Mammal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5538620" y="4881550"/>
              <a:ext cx="855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Mammal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5538620" y="6049730"/>
              <a:ext cx="855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Mammal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5538620" y="1377022"/>
              <a:ext cx="855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Mammal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5538620" y="1766414"/>
              <a:ext cx="855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Mammal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247" name="TextBox 246"/>
          <p:cNvSpPr txBox="1"/>
          <p:nvPr/>
        </p:nvSpPr>
        <p:spPr>
          <a:xfrm>
            <a:off x="5423654" y="2626067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Hard tick</a:t>
            </a:r>
            <a:endParaRPr lang="en-US" sz="12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63" name="Group 262"/>
          <p:cNvGrpSpPr/>
          <p:nvPr/>
        </p:nvGrpSpPr>
        <p:grpSpPr>
          <a:xfrm>
            <a:off x="5397007" y="1070084"/>
            <a:ext cx="2006378" cy="5335532"/>
            <a:chOff x="7027955" y="989876"/>
            <a:chExt cx="2006378" cy="5335532"/>
          </a:xfrm>
        </p:grpSpPr>
        <p:sp>
          <p:nvSpPr>
            <p:cNvPr id="233" name="TextBox 232"/>
            <p:cNvSpPr txBox="1"/>
            <p:nvPr/>
          </p:nvSpPr>
          <p:spPr>
            <a:xfrm>
              <a:off x="7027955" y="989876"/>
              <a:ext cx="2006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VECTOR</a:t>
              </a:r>
              <a:endParaRPr lang="en-US" b="1" dirty="0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7054602" y="1378343"/>
              <a:ext cx="851515" cy="4947065"/>
              <a:chOff x="7054602" y="1378343"/>
              <a:chExt cx="851515" cy="4947065"/>
            </a:xfrm>
          </p:grpSpPr>
          <p:sp>
            <p:nvSpPr>
              <p:cNvPr id="246" name="TextBox 245"/>
              <p:cNvSpPr txBox="1"/>
              <p:nvPr/>
            </p:nvSpPr>
            <p:spPr>
              <a:xfrm>
                <a:off x="7054602" y="1378343"/>
                <a:ext cx="8515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Hard tick</a:t>
                </a:r>
                <a:endParaRPr lang="en-US" sz="12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48" name="TextBox 247"/>
              <p:cNvSpPr txBox="1"/>
              <p:nvPr/>
            </p:nvSpPr>
            <p:spPr>
              <a:xfrm>
                <a:off x="7054602" y="2935031"/>
                <a:ext cx="7649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660066"/>
                    </a:solidFill>
                  </a:rPr>
                  <a:t>Soft tick</a:t>
                </a:r>
                <a:endParaRPr lang="en-US" sz="1200" b="1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249" name="TextBox 248"/>
              <p:cNvSpPr txBox="1"/>
              <p:nvPr/>
            </p:nvSpPr>
            <p:spPr>
              <a:xfrm>
                <a:off x="7054602" y="3324203"/>
                <a:ext cx="7649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660066"/>
                    </a:solidFill>
                  </a:rPr>
                  <a:t>Soft tick</a:t>
                </a:r>
                <a:endParaRPr lang="en-US" sz="1200" b="1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250" name="TextBox 249"/>
              <p:cNvSpPr txBox="1"/>
              <p:nvPr/>
            </p:nvSpPr>
            <p:spPr>
              <a:xfrm>
                <a:off x="7054602" y="3713375"/>
                <a:ext cx="7649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660066"/>
                    </a:solidFill>
                  </a:rPr>
                  <a:t>Soft tick</a:t>
                </a:r>
                <a:endParaRPr lang="en-US" sz="1200" b="1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>
                <a:off x="7054602" y="4102547"/>
                <a:ext cx="7649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660066"/>
                    </a:solidFill>
                  </a:rPr>
                  <a:t>Soft tick</a:t>
                </a:r>
                <a:endParaRPr lang="en-US" sz="1200" b="1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252" name="TextBox 251"/>
              <p:cNvSpPr txBox="1"/>
              <p:nvPr/>
            </p:nvSpPr>
            <p:spPr>
              <a:xfrm>
                <a:off x="7054602" y="4491719"/>
                <a:ext cx="7649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660066"/>
                    </a:solidFill>
                  </a:rPr>
                  <a:t>Soft tick</a:t>
                </a:r>
                <a:endParaRPr lang="en-US" sz="1200" b="1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7054602" y="4880891"/>
                <a:ext cx="8515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Hard tick</a:t>
                </a:r>
                <a:endParaRPr lang="en-US" sz="12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54" name="TextBox 253"/>
              <p:cNvSpPr txBox="1"/>
              <p:nvPr/>
            </p:nvSpPr>
            <p:spPr>
              <a:xfrm>
                <a:off x="7054602" y="5270063"/>
                <a:ext cx="7649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660066"/>
                    </a:solidFill>
                  </a:rPr>
                  <a:t>Soft tick</a:t>
                </a:r>
                <a:endParaRPr lang="en-US" sz="1200" b="1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255" name="TextBox 254"/>
              <p:cNvSpPr txBox="1"/>
              <p:nvPr/>
            </p:nvSpPr>
            <p:spPr>
              <a:xfrm>
                <a:off x="7054602" y="5659235"/>
                <a:ext cx="6098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C17FF"/>
                    </a:solidFill>
                  </a:rPr>
                  <a:t>Louse</a:t>
                </a:r>
                <a:endParaRPr lang="en-US" sz="1200" b="1" dirty="0">
                  <a:solidFill>
                    <a:srgbClr val="FC17FF"/>
                  </a:solidFill>
                </a:endParaRPr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7054602" y="6048409"/>
                <a:ext cx="7649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660066"/>
                    </a:solidFill>
                  </a:rPr>
                  <a:t>Soft tick</a:t>
                </a:r>
                <a:endParaRPr lang="en-US" sz="1200" b="1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7054602" y="2156687"/>
                <a:ext cx="8515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Hard tick</a:t>
                </a:r>
                <a:endParaRPr lang="en-US" sz="12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58" name="TextBox 257"/>
              <p:cNvSpPr txBox="1"/>
              <p:nvPr/>
            </p:nvSpPr>
            <p:spPr>
              <a:xfrm>
                <a:off x="7054602" y="1767515"/>
                <a:ext cx="8515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Hard tick</a:t>
                </a:r>
                <a:endParaRPr lang="en-US" sz="12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259" name="Title 258"/>
          <p:cNvSpPr>
            <a:spLocks noGrp="1"/>
          </p:cNvSpPr>
          <p:nvPr>
            <p:ph type="title"/>
          </p:nvPr>
        </p:nvSpPr>
        <p:spPr>
          <a:xfrm>
            <a:off x="254060" y="400670"/>
            <a:ext cx="8047729" cy="640348"/>
          </a:xfrm>
        </p:spPr>
        <p:txBody>
          <a:bodyPr/>
          <a:lstStyle/>
          <a:p>
            <a:r>
              <a:rPr lang="en-US" sz="3200" dirty="0" smtClean="0"/>
              <a:t>EVOLUTION</a:t>
            </a:r>
            <a:r>
              <a:rPr lang="en-US" sz="3200" i="1" dirty="0" smtClean="0"/>
              <a:t>: </a:t>
            </a:r>
            <a:br>
              <a:rPr lang="en-US" sz="3200" i="1" dirty="0" smtClean="0"/>
            </a:br>
            <a:r>
              <a:rPr lang="en-US" sz="3200" i="1" dirty="0" err="1" smtClean="0"/>
              <a:t>Borrelia</a:t>
            </a:r>
            <a:r>
              <a:rPr lang="en-US" sz="3200" dirty="0" smtClean="0"/>
              <a:t> are ancient and abundant</a:t>
            </a:r>
            <a:endParaRPr lang="en-US" sz="3200" dirty="0"/>
          </a:p>
        </p:txBody>
      </p:sp>
      <p:pic>
        <p:nvPicPr>
          <p:cNvPr id="264" name="Picture 2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389" y="3041749"/>
            <a:ext cx="2207808" cy="1445174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 rotWithShape="1">
          <a:blip r:embed="rId3"/>
          <a:srcRect l="-3184" r="6426"/>
          <a:stretch/>
        </p:blipFill>
        <p:spPr>
          <a:xfrm>
            <a:off x="4864762" y="1146888"/>
            <a:ext cx="2169709" cy="1492980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 rotWithShape="1">
          <a:blip r:embed="rId4"/>
          <a:srcRect t="18460" b="9366"/>
          <a:stretch/>
        </p:blipFill>
        <p:spPr>
          <a:xfrm>
            <a:off x="6131852" y="2918931"/>
            <a:ext cx="2698343" cy="17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0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9031"/>
            <a:ext cx="6508377" cy="756653"/>
          </a:xfrm>
        </p:spPr>
        <p:txBody>
          <a:bodyPr/>
          <a:lstStyle/>
          <a:p>
            <a:r>
              <a:rPr lang="en-US" dirty="0" smtClean="0"/>
              <a:t>CIC co-infection rates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2344037"/>
              </p:ext>
            </p:extLst>
          </p:nvPr>
        </p:nvGraphicFramePr>
        <p:xfrm>
          <a:off x="483936" y="1056091"/>
          <a:ext cx="6508376" cy="504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094"/>
                <a:gridCol w="522548"/>
                <a:gridCol w="2018632"/>
                <a:gridCol w="2340102"/>
              </a:tblGrid>
              <a:tr h="252062">
                <a:tc>
                  <a:txBody>
                    <a:bodyPr/>
                    <a:lstStyle/>
                    <a:p>
                      <a:pPr algn="ctr" fontAlgn="b"/>
                      <a:endParaRPr lang="en-US" sz="1200" b="0" i="1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/>
                        </a:rPr>
                        <a:t>count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 err="1">
                          <a:solidFill>
                            <a:schemeClr val="bg1"/>
                          </a:solidFill>
                          <a:effectLst/>
                          <a:latin typeface="Verdana"/>
                        </a:rPr>
                        <a:t>Anaplasma</a:t>
                      </a:r>
                      <a:r>
                        <a:rPr lang="en-US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Verdana"/>
                        </a:rPr>
                        <a:t>(+)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 err="1">
                          <a:solidFill>
                            <a:schemeClr val="bg1"/>
                          </a:solidFill>
                          <a:effectLst/>
                          <a:latin typeface="Verdana"/>
                        </a:rPr>
                        <a:t>Babesia</a:t>
                      </a:r>
                      <a:r>
                        <a:rPr lang="en-US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Verdana"/>
                        </a:rPr>
                        <a:t>(+)</a:t>
                      </a:r>
                    </a:p>
                  </a:txBody>
                  <a:tcPr marL="12700" marR="12700" marT="12700" marB="0" anchor="ctr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Chatham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0.0%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16.7%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Falmouth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5.9%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13.6%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Eastham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7.3%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12.2%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Brewster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9.9%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11.1%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Wellfleet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5.4%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10.8%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Yarmouth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3.6%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10.7%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Carlisle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152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7.9%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9.9%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Sandwich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12.3%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9.2%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Harwich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0.0%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6.8%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Dennis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12.9%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6.5%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Mashpee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2.1%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6.4%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Concord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138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4.3%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5.1%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Orleans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5.0%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Lincoln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1.6%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4.8%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Barnstable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4.7%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4.7%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Truro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8.0%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4.0%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Acton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5.6%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3.7%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Bedford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2.6%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1.3%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Winchester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0.0%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0.0%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79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9031"/>
            <a:ext cx="6508377" cy="756653"/>
          </a:xfrm>
        </p:spPr>
        <p:txBody>
          <a:bodyPr/>
          <a:lstStyle/>
          <a:p>
            <a:r>
              <a:rPr lang="en-US" dirty="0" smtClean="0"/>
              <a:t>CIC co-infection rates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468982"/>
              </p:ext>
            </p:extLst>
          </p:nvPr>
        </p:nvGraphicFramePr>
        <p:xfrm>
          <a:off x="483936" y="1056091"/>
          <a:ext cx="6508376" cy="504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094"/>
                <a:gridCol w="522548"/>
                <a:gridCol w="2018632"/>
                <a:gridCol w="2340102"/>
              </a:tblGrid>
              <a:tr h="252062">
                <a:tc>
                  <a:txBody>
                    <a:bodyPr/>
                    <a:lstStyle/>
                    <a:p>
                      <a:pPr algn="ctr" fontAlgn="b"/>
                      <a:endParaRPr lang="en-US" sz="1200" b="0" i="1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/>
                        </a:rPr>
                        <a:t>count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 err="1">
                          <a:solidFill>
                            <a:schemeClr val="bg1"/>
                          </a:solidFill>
                          <a:effectLst/>
                          <a:latin typeface="Verdana"/>
                        </a:rPr>
                        <a:t>Anaplasma</a:t>
                      </a:r>
                      <a:r>
                        <a:rPr lang="en-US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Verdana"/>
                        </a:rPr>
                        <a:t>(+)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 err="1">
                          <a:solidFill>
                            <a:schemeClr val="bg1"/>
                          </a:solidFill>
                          <a:effectLst/>
                          <a:latin typeface="Verdana"/>
                        </a:rPr>
                        <a:t>Babesia</a:t>
                      </a:r>
                      <a:r>
                        <a:rPr lang="en-US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Verdana"/>
                        </a:rPr>
                        <a:t>(+)</a:t>
                      </a:r>
                    </a:p>
                  </a:txBody>
                  <a:tcPr marL="12700" marR="12700" marT="12700" marB="0" anchor="ctr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Dennis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12.9%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6.5%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Sandwich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12.3%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9.2%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Brewster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9.9%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11.1%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Truro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8.0%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4.0%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Carlisle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152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7.9%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9.9%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Eastham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7.3%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12.2%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Falmouth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5.9%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13.6%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Acton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5.6%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3.7%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Wellfleet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5.4%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10.8%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Orleans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5.0%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Barnstable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4.7%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4.7%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Concord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138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4.3%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5.1%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Yarmouth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3.6%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10.7%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Bedford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2.6%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1.3%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Mashpee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2.1%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6.4%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Lincoln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1.6%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4.8%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Harwich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0.0%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6.8%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Chatham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0.0%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16.7%</a:t>
                      </a:r>
                    </a:p>
                  </a:txBody>
                  <a:tcPr marL="12700" marR="12700" marT="12700" marB="0" anchor="b"/>
                </a:tc>
              </a:tr>
              <a:tr h="252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Winchester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0.0%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0.0%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06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2" y="1056099"/>
            <a:ext cx="8257553" cy="48527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543" y="5321961"/>
            <a:ext cx="991937" cy="9007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125" y="3715814"/>
            <a:ext cx="977900" cy="7773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779" y="2266951"/>
            <a:ext cx="1018674" cy="8156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4313" y="1436957"/>
            <a:ext cx="1032711" cy="82999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24033" y="4319342"/>
            <a:ext cx="258277" cy="3010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4033" y="4753549"/>
            <a:ext cx="258277" cy="301057"/>
          </a:xfrm>
          <a:prstGeom prst="rect">
            <a:avLst/>
          </a:prstGeom>
          <a:solidFill>
            <a:srgbClr val="7194FF"/>
          </a:solidFill>
          <a:ln>
            <a:solidFill>
              <a:srgbClr val="7194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89257" y="4251067"/>
            <a:ext cx="2311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Unfed ticks (no risk)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89257" y="4718180"/>
            <a:ext cx="22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Fed ticks (high risk)</a:t>
            </a:r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57199" y="293957"/>
            <a:ext cx="6508377" cy="615096"/>
          </a:xfrm>
        </p:spPr>
        <p:txBody>
          <a:bodyPr/>
          <a:lstStyle/>
          <a:p>
            <a:r>
              <a:rPr lang="en-US" dirty="0" smtClean="0"/>
              <a:t>Tick Submissions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and Outreach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35250" indent="-285750" algn="l">
              <a:buFont typeface="Arial"/>
              <a:buChar char="•"/>
            </a:pPr>
            <a:r>
              <a:rPr lang="en-US" dirty="0" smtClean="0"/>
              <a:t>Guiding Risk</a:t>
            </a:r>
            <a:r>
              <a:rPr lang="en-US" dirty="0"/>
              <a:t> </a:t>
            </a:r>
            <a:r>
              <a:rPr lang="en-US" dirty="0" smtClean="0"/>
              <a:t>Avoidance </a:t>
            </a:r>
          </a:p>
          <a:p>
            <a:pPr marL="2635250" indent="-285750" algn="l">
              <a:buFont typeface="Arial"/>
              <a:buChar char="•"/>
            </a:pPr>
            <a:endParaRPr lang="en-US" dirty="0"/>
          </a:p>
          <a:p>
            <a:pPr marL="2635250" indent="-285750" algn="l">
              <a:buFont typeface="Arial"/>
              <a:buChar char="•"/>
            </a:pPr>
            <a:r>
              <a:rPr lang="en-US" dirty="0" err="1" smtClean="0"/>
              <a:t>TickEncounter.org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Placeholder 6" descr="Guang_Xu__003.tif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" r="-285"/>
          <a:stretch>
            <a:fillRect/>
          </a:stretch>
        </p:blipFill>
        <p:spPr>
          <a:xfrm>
            <a:off x="269875" y="268288"/>
            <a:ext cx="2971800" cy="4438650"/>
          </a:xfrm>
        </p:spPr>
      </p:pic>
    </p:spTree>
    <p:extLst>
      <p:ext uri="{BB962C8B-B14F-4D97-AF65-F5344CB8AC3E}">
        <p14:creationId xmlns:p14="http://schemas.microsoft.com/office/powerpoint/2010/main" val="194717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70534"/>
            <a:ext cx="7673474" cy="64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8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6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40347"/>
            <a:ext cx="7069222" cy="1143000"/>
          </a:xfrm>
        </p:spPr>
        <p:txBody>
          <a:bodyPr/>
          <a:lstStyle/>
          <a:p>
            <a:r>
              <a:rPr lang="en-US" dirty="0" smtClean="0"/>
              <a:t>Passive Surveillance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016793"/>
            <a:ext cx="6508377" cy="3916363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TickReport.com</a:t>
            </a:r>
            <a:r>
              <a:rPr lang="en-US" sz="2400" dirty="0"/>
              <a:t> </a:t>
            </a:r>
            <a:r>
              <a:rPr lang="en-US" sz="2400" dirty="0" smtClean="0"/>
              <a:t>offers</a:t>
            </a:r>
            <a:r>
              <a:rPr lang="en-US" sz="2400" dirty="0"/>
              <a:t> </a:t>
            </a:r>
            <a:r>
              <a:rPr lang="en-US" sz="2400" dirty="0" smtClean="0"/>
              <a:t>a</a:t>
            </a:r>
            <a:r>
              <a:rPr lang="en-US" sz="2400" dirty="0" smtClean="0"/>
              <a:t> </a:t>
            </a:r>
            <a:r>
              <a:rPr lang="en-US" sz="2400" dirty="0" smtClean="0"/>
              <a:t>tick testing service of value </a:t>
            </a:r>
            <a:r>
              <a:rPr lang="en-US" sz="2400" dirty="0" smtClean="0"/>
              <a:t>with both </a:t>
            </a:r>
            <a:r>
              <a:rPr lang="en-US" sz="2400" i="1" u="sng" dirty="0" smtClean="0"/>
              <a:t>individual</a:t>
            </a:r>
            <a:r>
              <a:rPr lang="en-US" sz="2400" dirty="0" smtClean="0"/>
              <a:t> </a:t>
            </a:r>
            <a:r>
              <a:rPr lang="en-US" sz="2400" dirty="0" smtClean="0"/>
              <a:t>and greater </a:t>
            </a:r>
            <a:r>
              <a:rPr lang="en-US" sz="2400" i="1" u="sng" dirty="0" smtClean="0"/>
              <a:t>public health</a:t>
            </a:r>
            <a:r>
              <a:rPr lang="en-US" sz="2400" dirty="0" smtClean="0"/>
              <a:t> </a:t>
            </a:r>
            <a:r>
              <a:rPr lang="en-US" sz="2400" dirty="0" smtClean="0"/>
              <a:t>benefits</a:t>
            </a:r>
            <a:endParaRPr lang="en-US" sz="2400" dirty="0"/>
          </a:p>
          <a:p>
            <a:pPr lvl="2"/>
            <a:r>
              <a:rPr lang="en-US" dirty="0" smtClean="0"/>
              <a:t>With increased sampling, data becomes a more powerful surveillance </a:t>
            </a:r>
            <a:r>
              <a:rPr lang="en-US" dirty="0" smtClean="0"/>
              <a:t>and research tool.</a:t>
            </a:r>
            <a:endParaRPr lang="en-US" dirty="0"/>
          </a:p>
          <a:p>
            <a:r>
              <a:rPr lang="en-US" sz="2400" dirty="0" smtClean="0"/>
              <a:t>Locally, public-funded efforts in cooperation with a </a:t>
            </a:r>
            <a:r>
              <a:rPr lang="en-US" sz="2400" dirty="0" smtClean="0"/>
              <a:t>state lab at </a:t>
            </a:r>
            <a:r>
              <a:rPr lang="en-US" sz="2400" dirty="0" err="1" smtClean="0"/>
              <a:t>Umass</a:t>
            </a:r>
            <a:r>
              <a:rPr lang="en-US" sz="2400" dirty="0" smtClean="0"/>
              <a:t>, </a:t>
            </a:r>
            <a:r>
              <a:rPr lang="en-US" sz="2400" dirty="0" smtClean="0"/>
              <a:t>can provide a sustainable model for maintaining this network.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9000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2209800"/>
            <a:ext cx="7069222" cy="4166937"/>
          </a:xfrm>
        </p:spPr>
        <p:txBody>
          <a:bodyPr/>
          <a:lstStyle/>
          <a:p>
            <a:r>
              <a:rPr lang="en-US" dirty="0" smtClean="0"/>
              <a:t>Distribution of </a:t>
            </a:r>
            <a:r>
              <a:rPr lang="en-US" dirty="0" smtClean="0"/>
              <a:t>deer </a:t>
            </a:r>
            <a:r>
              <a:rPr lang="en-US" dirty="0" smtClean="0"/>
              <a:t>ticks is </a:t>
            </a:r>
            <a:r>
              <a:rPr lang="en-US" dirty="0" smtClean="0"/>
              <a:t>expanding and </a:t>
            </a:r>
            <a:r>
              <a:rPr lang="en-US" dirty="0" smtClean="0"/>
              <a:t>with that expansion emerging disease phenomenon will continue</a:t>
            </a:r>
            <a:endParaRPr lang="en-US" dirty="0" smtClean="0"/>
          </a:p>
          <a:p>
            <a:pPr lvl="1"/>
            <a:r>
              <a:rPr lang="en-US" dirty="0" smtClean="0"/>
              <a:t>Lyme, </a:t>
            </a:r>
            <a:r>
              <a:rPr lang="en-US" dirty="0" err="1" smtClean="0"/>
              <a:t>Anaplasmosis</a:t>
            </a:r>
            <a:r>
              <a:rPr lang="en-US" dirty="0" smtClean="0"/>
              <a:t>, </a:t>
            </a:r>
            <a:r>
              <a:rPr lang="en-US" dirty="0" err="1" smtClean="0"/>
              <a:t>Babesiosis</a:t>
            </a:r>
            <a:r>
              <a:rPr lang="en-US" dirty="0" smtClean="0"/>
              <a:t>….</a:t>
            </a:r>
            <a:endParaRPr lang="en-US" dirty="0" smtClean="0"/>
          </a:p>
          <a:p>
            <a:r>
              <a:rPr lang="en-US" dirty="0" smtClean="0"/>
              <a:t>Increasing </a:t>
            </a:r>
            <a:r>
              <a:rPr lang="en-US" dirty="0" smtClean="0"/>
              <a:t>awareness is key component of prevention</a:t>
            </a:r>
            <a:endParaRPr lang="en-US" dirty="0"/>
          </a:p>
          <a:p>
            <a:r>
              <a:rPr lang="en-US" dirty="0" smtClean="0"/>
              <a:t>Passive Surveillance via testing of human biting ticks allows us to track disease and engage public individuals and agencies </a:t>
            </a:r>
            <a:r>
              <a:rPr lang="en-US" dirty="0" smtClean="0"/>
              <a:t>seeking to reduce risk</a:t>
            </a:r>
            <a:endParaRPr lang="en-US" dirty="0" smtClean="0"/>
          </a:p>
          <a:p>
            <a:pPr marL="2286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183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46564" y="274973"/>
            <a:ext cx="5330067" cy="1398494"/>
          </a:xfrm>
        </p:spPr>
        <p:txBody>
          <a:bodyPr/>
          <a:lstStyle/>
          <a:p>
            <a:r>
              <a:rPr lang="en-US" sz="4000" dirty="0" smtClean="0"/>
              <a:t>Acknowledgements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41675" y="2110624"/>
            <a:ext cx="5902325" cy="3169902"/>
          </a:xfrm>
        </p:spPr>
        <p:txBody>
          <a:bodyPr>
            <a:normAutofit lnSpcReduction="10000"/>
          </a:bodyPr>
          <a:lstStyle/>
          <a:p>
            <a:pPr marL="2635250" indent="-285750" algn="l">
              <a:buFont typeface="Arial"/>
              <a:buChar char="•"/>
            </a:pPr>
            <a:r>
              <a:rPr lang="en-US" dirty="0" smtClean="0"/>
              <a:t>Heidi Porter (Bedford)</a:t>
            </a:r>
          </a:p>
          <a:p>
            <a:pPr marL="2635250" indent="-285750" algn="l">
              <a:buFont typeface="Arial"/>
              <a:buChar char="•"/>
            </a:pPr>
            <a:r>
              <a:rPr lang="en-US" dirty="0" smtClean="0"/>
              <a:t>Susan Rask (Concord)</a:t>
            </a:r>
            <a:endParaRPr lang="en-US" dirty="0"/>
          </a:p>
          <a:p>
            <a:pPr marL="2635250" indent="-285750" algn="l">
              <a:buFont typeface="Arial"/>
              <a:buChar char="•"/>
            </a:pPr>
            <a:r>
              <a:rPr lang="en-US" dirty="0" smtClean="0"/>
              <a:t>Phoebe Walker (Franklin Co.)</a:t>
            </a:r>
          </a:p>
          <a:p>
            <a:pPr marL="2635250" indent="-285750" algn="l">
              <a:buFont typeface="Arial"/>
              <a:buChar char="•"/>
            </a:pPr>
            <a:r>
              <a:rPr lang="en-US" dirty="0" smtClean="0"/>
              <a:t>Larry </a:t>
            </a:r>
            <a:r>
              <a:rPr lang="en-US" dirty="0" err="1" smtClean="0"/>
              <a:t>Dapsis</a:t>
            </a:r>
            <a:r>
              <a:rPr lang="en-US" dirty="0" smtClean="0"/>
              <a:t> (Barnstable Co.)</a:t>
            </a:r>
          </a:p>
          <a:p>
            <a:pPr marL="2635250" indent="-285750" algn="l">
              <a:buFont typeface="Arial"/>
              <a:buChar char="•"/>
            </a:pPr>
            <a:r>
              <a:rPr lang="en-US" dirty="0" smtClean="0"/>
              <a:t>Richard Ray (</a:t>
            </a:r>
            <a:r>
              <a:rPr lang="en-US" dirty="0" err="1" smtClean="0"/>
              <a:t>Nanucket</a:t>
            </a:r>
            <a:r>
              <a:rPr lang="en-US" dirty="0" smtClean="0"/>
              <a:t>)</a:t>
            </a:r>
          </a:p>
          <a:p>
            <a:pPr marL="2635250" indent="-285750" algn="l">
              <a:buFont typeface="Arial"/>
              <a:buChar char="•"/>
            </a:pPr>
            <a:r>
              <a:rPr lang="en-US" dirty="0" smtClean="0"/>
              <a:t>Lisa White (Franklin Co.)</a:t>
            </a:r>
          </a:p>
          <a:p>
            <a:pPr marL="2635250" indent="-285750" algn="l">
              <a:buFont typeface="Arial"/>
              <a:buChar char="•"/>
            </a:pPr>
            <a:endParaRPr lang="en-US" dirty="0"/>
          </a:p>
          <a:p>
            <a:pPr marL="2635250" indent="-285750" algn="l">
              <a:buFont typeface="Arial"/>
              <a:buChar char="•"/>
            </a:pPr>
            <a:endParaRPr lang="en-US" dirty="0" smtClean="0"/>
          </a:p>
          <a:p>
            <a:pPr marL="2635250" indent="-285750" algn="l">
              <a:buFont typeface="Arial"/>
              <a:buChar char="•"/>
            </a:pPr>
            <a:r>
              <a:rPr lang="en-US" dirty="0" smtClean="0"/>
              <a:t>Dr. </a:t>
            </a:r>
            <a:r>
              <a:rPr lang="en-US" dirty="0" err="1" smtClean="0"/>
              <a:t>Guang</a:t>
            </a:r>
            <a:r>
              <a:rPr lang="en-US" dirty="0" smtClean="0"/>
              <a:t> </a:t>
            </a:r>
            <a:r>
              <a:rPr lang="en-US" dirty="0" err="1" smtClean="0"/>
              <a:t>Xu</a:t>
            </a:r>
            <a:endParaRPr lang="en-US" dirty="0" smtClean="0"/>
          </a:p>
          <a:p>
            <a:pPr marL="2635250" indent="-285750" algn="l">
              <a:buFont typeface="Arial"/>
              <a:buChar char="•"/>
            </a:pPr>
            <a:r>
              <a:rPr lang="en-US" dirty="0" smtClean="0"/>
              <a:t>Will </a:t>
            </a:r>
            <a:r>
              <a:rPr lang="en-US" dirty="0" err="1" smtClean="0"/>
              <a:t>Mohn</a:t>
            </a:r>
            <a:r>
              <a:rPr lang="en-US" dirty="0" smtClean="0"/>
              <a:t>, </a:t>
            </a:r>
            <a:r>
              <a:rPr lang="en-US" dirty="0" err="1" smtClean="0"/>
              <a:t>Elisheva</a:t>
            </a:r>
            <a:r>
              <a:rPr lang="en-US" dirty="0" smtClean="0"/>
              <a:t> </a:t>
            </a:r>
            <a:r>
              <a:rPr lang="en-US" dirty="0" err="1" smtClean="0"/>
              <a:t>Neffinger</a:t>
            </a:r>
            <a:r>
              <a:rPr lang="en-US" dirty="0" smtClean="0"/>
              <a:t>, Lora Miller, </a:t>
            </a:r>
            <a:r>
              <a:rPr lang="en-US" dirty="0" err="1" smtClean="0"/>
              <a:t>Michayla</a:t>
            </a:r>
            <a:r>
              <a:rPr lang="en-US" dirty="0" smtClean="0"/>
              <a:t> </a:t>
            </a:r>
            <a:r>
              <a:rPr lang="en-US" dirty="0" err="1" smtClean="0"/>
              <a:t>Marcil</a:t>
            </a:r>
            <a:endParaRPr lang="en-US" dirty="0" smtClean="0"/>
          </a:p>
          <a:p>
            <a:pPr marL="2635250" indent="-285750" algn="l">
              <a:buFont typeface="Arial"/>
              <a:buChar char="•"/>
            </a:pPr>
            <a:r>
              <a:rPr lang="en-US" dirty="0" smtClean="0"/>
              <a:t>College of Natural Science (</a:t>
            </a:r>
            <a:r>
              <a:rPr lang="en-US" dirty="0" err="1" smtClean="0"/>
              <a:t>Umass</a:t>
            </a:r>
            <a:r>
              <a:rPr lang="en-US" dirty="0" smtClean="0"/>
              <a:t>)</a:t>
            </a:r>
          </a:p>
          <a:p>
            <a:pPr marL="2349500" algn="l"/>
            <a:endParaRPr lang="en-US" dirty="0" smtClean="0"/>
          </a:p>
          <a:p>
            <a:pPr marL="2635250" indent="-285750" algn="l">
              <a:buFont typeface="Arial"/>
              <a:buChar char="•"/>
            </a:pPr>
            <a:endParaRPr lang="en-US" dirty="0" smtClean="0"/>
          </a:p>
        </p:txBody>
      </p:sp>
      <p:pic>
        <p:nvPicPr>
          <p:cNvPr id="7" name="Picture Placeholder 6" descr="Guang_Xu__003.tif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" r="-285"/>
          <a:stretch>
            <a:fillRect/>
          </a:stretch>
        </p:blipFill>
        <p:spPr>
          <a:xfrm>
            <a:off x="269875" y="268288"/>
            <a:ext cx="2971800" cy="4438650"/>
          </a:xfrm>
        </p:spPr>
      </p:pic>
      <p:sp>
        <p:nvSpPr>
          <p:cNvPr id="2" name="TextBox 1"/>
          <p:cNvSpPr txBox="1"/>
          <p:nvPr/>
        </p:nvSpPr>
        <p:spPr>
          <a:xfrm>
            <a:off x="3876842" y="2245895"/>
            <a:ext cx="149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Community</a:t>
            </a:r>
          </a:p>
          <a:p>
            <a:r>
              <a:rPr lang="en-US" dirty="0" smtClean="0"/>
              <a:t>Innovation</a:t>
            </a:r>
          </a:p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76842" y="3829970"/>
            <a:ext cx="1441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Laboratory</a:t>
            </a:r>
          </a:p>
          <a:p>
            <a:r>
              <a:rPr lang="en-US" dirty="0" smtClean="0"/>
              <a:t>of Medical</a:t>
            </a:r>
          </a:p>
          <a:p>
            <a:r>
              <a:rPr lang="en-US" dirty="0" smtClean="0"/>
              <a:t>Zoology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76842" y="5721684"/>
            <a:ext cx="448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Visit  </a:t>
            </a:r>
            <a:r>
              <a:rPr lang="en-US" sz="2400" i="1" dirty="0" err="1" smtClean="0"/>
              <a:t>WWW.TickREPORT.COM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2380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Lyme disease is an ecological phenomenon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30" y="2435315"/>
            <a:ext cx="5801895" cy="31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ECOLOGY: </a:t>
            </a:r>
            <a:br>
              <a:rPr lang="en-US" dirty="0" smtClean="0"/>
            </a:br>
            <a:r>
              <a:rPr lang="en-US" dirty="0" smtClean="0"/>
              <a:t>“more </a:t>
            </a:r>
            <a:r>
              <a:rPr lang="en-US" dirty="0" smtClean="0"/>
              <a:t>ticks in more </a:t>
            </a:r>
            <a:r>
              <a:rPr lang="en-US" dirty="0" smtClean="0"/>
              <a:t>places”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Changing landscapes, suburban sprawl have led to unprecedented increase in deer habitat</a:t>
            </a:r>
          </a:p>
          <a:p>
            <a:r>
              <a:rPr lang="en-US" dirty="0" smtClean="0"/>
              <a:t>Deer are the principal breeding host for deer ticks</a:t>
            </a:r>
          </a:p>
          <a:p>
            <a:r>
              <a:rPr lang="en-US" dirty="0" smtClean="0"/>
              <a:t>Diversity of ecological communities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8161" r="38161"/>
          <a:stretch>
            <a:fillRect/>
          </a:stretch>
        </p:blipFill>
        <p:spPr>
          <a:xfrm>
            <a:off x="269875" y="1976717"/>
            <a:ext cx="1645920" cy="4149445"/>
          </a:xfrm>
        </p:spPr>
      </p:pic>
    </p:spTree>
    <p:extLst>
      <p:ext uri="{BB962C8B-B14F-4D97-AF65-F5344CB8AC3E}">
        <p14:creationId xmlns:p14="http://schemas.microsoft.com/office/powerpoint/2010/main" val="2858683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83" y="1757912"/>
            <a:ext cx="8684847" cy="424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0" y="6186220"/>
            <a:ext cx="7620000" cy="254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000" dirty="0">
                <a:latin typeface="Arial"/>
              </a:rPr>
              <a:t>The Lancet, Volume 379, Issue 9814, 2012, 461 - 473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000" y="6353332"/>
            <a:ext cx="7620000" cy="254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000" dirty="0">
                <a:latin typeface="Arial"/>
              </a:rPr>
              <a:t>http://</a:t>
            </a:r>
            <a:r>
              <a:rPr lang="en-US" sz="1000" dirty="0" err="1">
                <a:latin typeface="Arial"/>
              </a:rPr>
              <a:t>dx.doi.org</a:t>
            </a:r>
            <a:r>
              <a:rPr lang="en-US" sz="1000" dirty="0">
                <a:latin typeface="Arial"/>
              </a:rPr>
              <a:t>/10.1016/S0140-6736(11)60103-7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442" y="406402"/>
            <a:ext cx="7443538" cy="1143000"/>
          </a:xfrm>
        </p:spPr>
        <p:txBody>
          <a:bodyPr/>
          <a:lstStyle/>
          <a:p>
            <a:r>
              <a:rPr lang="en-US" sz="2800" dirty="0" smtClean="0">
                <a:latin typeface="Arial"/>
              </a:rPr>
              <a:t>Global </a:t>
            </a:r>
            <a:r>
              <a:rPr lang="en-US" sz="2800" dirty="0">
                <a:latin typeface="Arial"/>
              </a:rPr>
              <a:t>distribution of the vectors (</a:t>
            </a:r>
            <a:r>
              <a:rPr lang="en-US" sz="2800" i="1" dirty="0">
                <a:latin typeface="Arial"/>
              </a:rPr>
              <a:t> </a:t>
            </a:r>
            <a:r>
              <a:rPr lang="en-US" sz="2800" i="1" dirty="0" err="1">
                <a:latin typeface="Arial"/>
              </a:rPr>
              <a:t>Ixodes</a:t>
            </a:r>
            <a:r>
              <a:rPr lang="en-US" sz="2800" i="1" dirty="0">
                <a:latin typeface="Arial"/>
              </a:rPr>
              <a:t> </a:t>
            </a:r>
            <a:r>
              <a:rPr lang="en-US" sz="2800" i="1" dirty="0" err="1">
                <a:latin typeface="Arial"/>
              </a:rPr>
              <a:t>ricinus</a:t>
            </a:r>
            <a:r>
              <a:rPr lang="en-US" sz="2800" dirty="0">
                <a:latin typeface="Arial"/>
              </a:rPr>
              <a:t> species complex) of Lyme </a:t>
            </a:r>
            <a:r>
              <a:rPr lang="en-US" sz="2800" dirty="0" err="1" smtClean="0">
                <a:latin typeface="Arial"/>
              </a:rPr>
              <a:t>borrelia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603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806" y="647700"/>
            <a:ext cx="6238182" cy="6548033"/>
          </a:xfrm>
          <a:prstGeom prst="rect">
            <a:avLst/>
          </a:prstGeom>
        </p:spPr>
      </p:pic>
      <p:pic>
        <p:nvPicPr>
          <p:cNvPr id="3" name="Picture 2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6" y="3654436"/>
            <a:ext cx="4368134" cy="248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76199"/>
            <a:ext cx="6508377" cy="899695"/>
          </a:xfrm>
        </p:spPr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3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9676</TotalTime>
  <Words>1854</Words>
  <Application>Microsoft Macintosh PowerPoint</Application>
  <PresentationFormat>On-screen Show (4:3)</PresentationFormat>
  <Paragraphs>563</Paragraphs>
  <Slides>58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Plaza</vt:lpstr>
      <vt:lpstr>Document</vt:lpstr>
      <vt:lpstr>Tick Testing: Passive Surveillance and Community Engagement </vt:lpstr>
      <vt:lpstr>Objectives</vt:lpstr>
      <vt:lpstr>PowerPoint Presentation</vt:lpstr>
      <vt:lpstr>Where did Lyme disease come from?</vt:lpstr>
      <vt:lpstr>EVOLUTION:  Borrelia are ancient and abundant</vt:lpstr>
      <vt:lpstr>Lyme disease is an ecological phenomenon </vt:lpstr>
      <vt:lpstr>ECOLOGY:  “more ticks in more places”</vt:lpstr>
      <vt:lpstr>Global distribution of the vectors ( Ixodes ricinus species complex) of Lyme borrelia</vt:lpstr>
      <vt:lpstr>EPIDEMIOLOGY</vt:lpstr>
      <vt:lpstr>Epidemiological ‘Tyme’ Line</vt:lpstr>
      <vt:lpstr>Passive Surveillance for  Tick-borne Disease</vt:lpstr>
      <vt:lpstr>Tick Testing Service</vt:lpstr>
      <vt:lpstr>Tick submissions 2006-2012</vt:lpstr>
      <vt:lpstr>PowerPoint Presentation</vt:lpstr>
      <vt:lpstr>PowerPoint Presentation</vt:lpstr>
      <vt:lpstr>PowerPoint Presentation</vt:lpstr>
      <vt:lpstr>Tick Borne Pathogen tests (2010)</vt:lpstr>
      <vt:lpstr>PowerPoint Presentation</vt:lpstr>
      <vt:lpstr>PowerPoint Presentation</vt:lpstr>
      <vt:lpstr>PowerPoint Presentation</vt:lpstr>
      <vt:lpstr>Assessing Risk using TickReport.com</vt:lpstr>
      <vt:lpstr>TickReport menu</vt:lpstr>
      <vt:lpstr>Risk increases with feeding (time of attachment)</vt:lpstr>
      <vt:lpstr>PowerPoint Presentation</vt:lpstr>
      <vt:lpstr>INDIVIDUAL benefits</vt:lpstr>
      <vt:lpstr>Tick Testing for pathogens  (not disease)</vt:lpstr>
      <vt:lpstr>SURVEILLANCE benefits</vt:lpstr>
      <vt:lpstr>PUBLIC HEALTH benefits</vt:lpstr>
      <vt:lpstr>Passive Surveillance</vt:lpstr>
      <vt:lpstr>Surveilling Risk</vt:lpstr>
      <vt:lpstr>Surveilling Risk</vt:lpstr>
      <vt:lpstr>Surveilling Risk</vt:lpstr>
      <vt:lpstr>Surveilling Risk</vt:lpstr>
      <vt:lpstr>Passive Surveillance provides novel Public Health insights</vt:lpstr>
      <vt:lpstr>PowerPoint Presentation</vt:lpstr>
      <vt:lpstr>Passive Surveillance funding</vt:lpstr>
      <vt:lpstr>PowerPoint Presentation</vt:lpstr>
      <vt:lpstr>PowerPoint Presentation</vt:lpstr>
      <vt:lpstr>Community Innovation Challenge 2014 (Bedford)</vt:lpstr>
      <vt:lpstr>PowerPoint Presentation</vt:lpstr>
      <vt:lpstr>Passive Surveillance: </vt:lpstr>
      <vt:lpstr>Who is getting bit?</vt:lpstr>
      <vt:lpstr>Age distribution of tick attacks</vt:lpstr>
      <vt:lpstr>When are people/pets getting bit?</vt:lpstr>
      <vt:lpstr>Seasonal Distribution of Tick submissions</vt:lpstr>
      <vt:lpstr>Where are these bites occurring?</vt:lpstr>
      <vt:lpstr>Tick Bite Distribution</vt:lpstr>
      <vt:lpstr>What pathogens are involved in these tick encounters?</vt:lpstr>
      <vt:lpstr>Deer Tick Infection rates  (3 pathogens)</vt:lpstr>
      <vt:lpstr>CIC co-infection rates</vt:lpstr>
      <vt:lpstr>CIC co-infection rates</vt:lpstr>
      <vt:lpstr>Tick Submissions 2014</vt:lpstr>
      <vt:lpstr>Engagement and Outreach</vt:lpstr>
      <vt:lpstr>PowerPoint Presentation</vt:lpstr>
      <vt:lpstr>PowerPoint Presentation</vt:lpstr>
      <vt:lpstr>Passive Surveillance Summary</vt:lpstr>
      <vt:lpstr>Conclusions </vt:lpstr>
      <vt:lpstr>Acknowledgements</vt:lpstr>
    </vt:vector>
  </TitlesOfParts>
  <Company>University of Massachusetts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of Medical Zoology</dc:title>
  <dc:creator>Stephen Rich</dc:creator>
  <cp:lastModifiedBy>Stephen Rich</cp:lastModifiedBy>
  <cp:revision>157</cp:revision>
  <dcterms:created xsi:type="dcterms:W3CDTF">2012-04-02T01:23:04Z</dcterms:created>
  <dcterms:modified xsi:type="dcterms:W3CDTF">2015-04-16T12:00:54Z</dcterms:modified>
</cp:coreProperties>
</file>