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831" r:id="rId3"/>
    <p:sldId id="258" r:id="rId4"/>
    <p:sldId id="816" r:id="rId5"/>
    <p:sldId id="817" r:id="rId6"/>
    <p:sldId id="812" r:id="rId7"/>
    <p:sldId id="788" r:id="rId8"/>
    <p:sldId id="273" r:id="rId9"/>
    <p:sldId id="310" r:id="rId10"/>
    <p:sldId id="312" r:id="rId11"/>
    <p:sldId id="819" r:id="rId12"/>
    <p:sldId id="777" r:id="rId13"/>
    <p:sldId id="782" r:id="rId14"/>
    <p:sldId id="820" r:id="rId15"/>
    <p:sldId id="830" r:id="rId16"/>
    <p:sldId id="827" r:id="rId17"/>
    <p:sldId id="793" r:id="rId18"/>
    <p:sldId id="829" r:id="rId19"/>
    <p:sldId id="814" r:id="rId20"/>
    <p:sldId id="791" r:id="rId2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8496" autoAdjust="0"/>
  </p:normalViewPr>
  <p:slideViewPr>
    <p:cSldViewPr snapToGrid="0">
      <p:cViewPr varScale="1">
        <p:scale>
          <a:sx n="89" d="100"/>
          <a:sy n="89" d="100"/>
        </p:scale>
        <p:origin x="114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3B7E89-8C6D-4D7C-9148-EA743D983DFA}"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34F1FFA1-37E3-4DAB-8E2E-24CDD67A0D17}">
      <dgm:prSet/>
      <dgm:spPr/>
      <dgm:t>
        <a:bodyPr/>
        <a:lstStyle/>
        <a:p>
          <a:r>
            <a:rPr lang="en-US" b="1" u="sng" dirty="0"/>
            <a:t>Stakeholder Engagement</a:t>
          </a:r>
        </a:p>
        <a:p>
          <a:r>
            <a:rPr lang="en-US" b="0" dirty="0"/>
            <a:t>Skills </a:t>
          </a:r>
          <a:r>
            <a:rPr lang="en-US" dirty="0"/>
            <a:t>and competencies learned will provide the knowledge, skills and confidence for engaging stakeholders</a:t>
          </a:r>
        </a:p>
      </dgm:t>
    </dgm:pt>
    <dgm:pt modelId="{190E25FA-B7F3-44EC-8430-21EDEBC24DD3}" type="parTrans" cxnId="{1D1F57AB-8B5D-450C-B174-37365F306123}">
      <dgm:prSet/>
      <dgm:spPr/>
      <dgm:t>
        <a:bodyPr/>
        <a:lstStyle/>
        <a:p>
          <a:endParaRPr lang="en-US"/>
        </a:p>
      </dgm:t>
    </dgm:pt>
    <dgm:pt modelId="{A85C5556-12FE-457A-B42F-2F3546F255F2}" type="sibTrans" cxnId="{1D1F57AB-8B5D-450C-B174-37365F306123}">
      <dgm:prSet/>
      <dgm:spPr/>
      <dgm:t>
        <a:bodyPr/>
        <a:lstStyle/>
        <a:p>
          <a:endParaRPr lang="en-US"/>
        </a:p>
      </dgm:t>
    </dgm:pt>
    <dgm:pt modelId="{7AD8E5E1-0083-4776-BBC2-645BAED90841}">
      <dgm:prSet/>
      <dgm:spPr/>
      <dgm:t>
        <a:bodyPr/>
        <a:lstStyle/>
        <a:p>
          <a:r>
            <a:rPr lang="en-US" b="1" u="sng" dirty="0"/>
            <a:t>Commitment</a:t>
          </a:r>
          <a:r>
            <a:rPr lang="en-US" dirty="0"/>
            <a:t> to engaging multiple stakeholders across the Commonwealth to our Shared Vision for improved PHN Standards for the public good. Meet with Members of the State Legislature</a:t>
          </a:r>
        </a:p>
      </dgm:t>
    </dgm:pt>
    <dgm:pt modelId="{0C00313A-F38C-440A-B24C-44DE3E1CD2D9}" type="parTrans" cxnId="{65703FEE-9F4F-45FB-83A6-69C41DD83785}">
      <dgm:prSet/>
      <dgm:spPr/>
      <dgm:t>
        <a:bodyPr/>
        <a:lstStyle/>
        <a:p>
          <a:endParaRPr lang="en-US"/>
        </a:p>
      </dgm:t>
    </dgm:pt>
    <dgm:pt modelId="{9A12AD81-4120-4FA6-861E-6BFECD4507F7}" type="sibTrans" cxnId="{65703FEE-9F4F-45FB-83A6-69C41DD83785}">
      <dgm:prSet/>
      <dgm:spPr/>
      <dgm:t>
        <a:bodyPr/>
        <a:lstStyle/>
        <a:p>
          <a:endParaRPr lang="en-US"/>
        </a:p>
      </dgm:t>
    </dgm:pt>
    <dgm:pt modelId="{EF0B2663-CF07-4B7F-9F31-F6ADD108BAA4}" type="pres">
      <dgm:prSet presAssocID="{D83B7E89-8C6D-4D7C-9148-EA743D983DFA}" presName="vert0" presStyleCnt="0">
        <dgm:presLayoutVars>
          <dgm:dir/>
          <dgm:animOne val="branch"/>
          <dgm:animLvl val="lvl"/>
        </dgm:presLayoutVars>
      </dgm:prSet>
      <dgm:spPr/>
    </dgm:pt>
    <dgm:pt modelId="{7530349D-F8A0-447C-B296-C334766A806F}" type="pres">
      <dgm:prSet presAssocID="{34F1FFA1-37E3-4DAB-8E2E-24CDD67A0D17}" presName="thickLine" presStyleLbl="alignNode1" presStyleIdx="0" presStyleCnt="2"/>
      <dgm:spPr/>
    </dgm:pt>
    <dgm:pt modelId="{0B542911-4CCF-4F60-A9F2-1EC1D427FB6D}" type="pres">
      <dgm:prSet presAssocID="{34F1FFA1-37E3-4DAB-8E2E-24CDD67A0D17}" presName="horz1" presStyleCnt="0"/>
      <dgm:spPr/>
    </dgm:pt>
    <dgm:pt modelId="{4F2533A9-CFD8-42B0-9365-FF7ADEF80AB7}" type="pres">
      <dgm:prSet presAssocID="{34F1FFA1-37E3-4DAB-8E2E-24CDD67A0D17}" presName="tx1" presStyleLbl="revTx" presStyleIdx="0" presStyleCnt="2"/>
      <dgm:spPr/>
    </dgm:pt>
    <dgm:pt modelId="{874384A1-3C7F-4426-A877-2BE619BB2AA0}" type="pres">
      <dgm:prSet presAssocID="{34F1FFA1-37E3-4DAB-8E2E-24CDD67A0D17}" presName="vert1" presStyleCnt="0"/>
      <dgm:spPr/>
    </dgm:pt>
    <dgm:pt modelId="{374F05C2-A10F-4DB9-9B16-38C36BD8CA02}" type="pres">
      <dgm:prSet presAssocID="{7AD8E5E1-0083-4776-BBC2-645BAED90841}" presName="thickLine" presStyleLbl="alignNode1" presStyleIdx="1" presStyleCnt="2"/>
      <dgm:spPr/>
    </dgm:pt>
    <dgm:pt modelId="{B3D643FC-88A5-4DE0-921A-89469912A154}" type="pres">
      <dgm:prSet presAssocID="{7AD8E5E1-0083-4776-BBC2-645BAED90841}" presName="horz1" presStyleCnt="0"/>
      <dgm:spPr/>
    </dgm:pt>
    <dgm:pt modelId="{1E43DBF0-21F7-4000-9DB4-A99DE8708672}" type="pres">
      <dgm:prSet presAssocID="{7AD8E5E1-0083-4776-BBC2-645BAED90841}" presName="tx1" presStyleLbl="revTx" presStyleIdx="1" presStyleCnt="2"/>
      <dgm:spPr/>
    </dgm:pt>
    <dgm:pt modelId="{65DF0E96-0B93-4E6F-8FFC-578B8505DA23}" type="pres">
      <dgm:prSet presAssocID="{7AD8E5E1-0083-4776-BBC2-645BAED90841}" presName="vert1" presStyleCnt="0"/>
      <dgm:spPr/>
    </dgm:pt>
  </dgm:ptLst>
  <dgm:cxnLst>
    <dgm:cxn modelId="{43A7C542-96C6-4176-AF5C-02E64FD3BCE2}" type="presOf" srcId="{34F1FFA1-37E3-4DAB-8E2E-24CDD67A0D17}" destId="{4F2533A9-CFD8-42B0-9365-FF7ADEF80AB7}" srcOrd="0" destOrd="0" presId="urn:microsoft.com/office/officeart/2008/layout/LinedList"/>
    <dgm:cxn modelId="{BA69286E-E097-458B-9795-D26CB2919D03}" type="presOf" srcId="{7AD8E5E1-0083-4776-BBC2-645BAED90841}" destId="{1E43DBF0-21F7-4000-9DB4-A99DE8708672}" srcOrd="0" destOrd="0" presId="urn:microsoft.com/office/officeart/2008/layout/LinedList"/>
    <dgm:cxn modelId="{99250770-4B58-43BB-8274-65477B2A8AD5}" type="presOf" srcId="{D83B7E89-8C6D-4D7C-9148-EA743D983DFA}" destId="{EF0B2663-CF07-4B7F-9F31-F6ADD108BAA4}" srcOrd="0" destOrd="0" presId="urn:microsoft.com/office/officeart/2008/layout/LinedList"/>
    <dgm:cxn modelId="{1D1F57AB-8B5D-450C-B174-37365F306123}" srcId="{D83B7E89-8C6D-4D7C-9148-EA743D983DFA}" destId="{34F1FFA1-37E3-4DAB-8E2E-24CDD67A0D17}" srcOrd="0" destOrd="0" parTransId="{190E25FA-B7F3-44EC-8430-21EDEBC24DD3}" sibTransId="{A85C5556-12FE-457A-B42F-2F3546F255F2}"/>
    <dgm:cxn modelId="{65703FEE-9F4F-45FB-83A6-69C41DD83785}" srcId="{D83B7E89-8C6D-4D7C-9148-EA743D983DFA}" destId="{7AD8E5E1-0083-4776-BBC2-645BAED90841}" srcOrd="1" destOrd="0" parTransId="{0C00313A-F38C-440A-B24C-44DE3E1CD2D9}" sibTransId="{9A12AD81-4120-4FA6-861E-6BFECD4507F7}"/>
    <dgm:cxn modelId="{4FAB624F-77C9-43A1-A53A-3B7513D28525}" type="presParOf" srcId="{EF0B2663-CF07-4B7F-9F31-F6ADD108BAA4}" destId="{7530349D-F8A0-447C-B296-C334766A806F}" srcOrd="0" destOrd="0" presId="urn:microsoft.com/office/officeart/2008/layout/LinedList"/>
    <dgm:cxn modelId="{9EF1028B-53DE-46B4-B964-A20B6D9E475E}" type="presParOf" srcId="{EF0B2663-CF07-4B7F-9F31-F6ADD108BAA4}" destId="{0B542911-4CCF-4F60-A9F2-1EC1D427FB6D}" srcOrd="1" destOrd="0" presId="urn:microsoft.com/office/officeart/2008/layout/LinedList"/>
    <dgm:cxn modelId="{C5958131-DB7C-4669-88BD-9F3B229D3BC1}" type="presParOf" srcId="{0B542911-4CCF-4F60-A9F2-1EC1D427FB6D}" destId="{4F2533A9-CFD8-42B0-9365-FF7ADEF80AB7}" srcOrd="0" destOrd="0" presId="urn:microsoft.com/office/officeart/2008/layout/LinedList"/>
    <dgm:cxn modelId="{6274457A-7402-45D4-9FF0-E5209F9C91BF}" type="presParOf" srcId="{0B542911-4CCF-4F60-A9F2-1EC1D427FB6D}" destId="{874384A1-3C7F-4426-A877-2BE619BB2AA0}" srcOrd="1" destOrd="0" presId="urn:microsoft.com/office/officeart/2008/layout/LinedList"/>
    <dgm:cxn modelId="{0D89894E-BDC1-4662-8A70-71902DC97E5E}" type="presParOf" srcId="{EF0B2663-CF07-4B7F-9F31-F6ADD108BAA4}" destId="{374F05C2-A10F-4DB9-9B16-38C36BD8CA02}" srcOrd="2" destOrd="0" presId="urn:microsoft.com/office/officeart/2008/layout/LinedList"/>
    <dgm:cxn modelId="{88270654-7A41-447F-B6DF-EF91C870674A}" type="presParOf" srcId="{EF0B2663-CF07-4B7F-9F31-F6ADD108BAA4}" destId="{B3D643FC-88A5-4DE0-921A-89469912A154}" srcOrd="3" destOrd="0" presId="urn:microsoft.com/office/officeart/2008/layout/LinedList"/>
    <dgm:cxn modelId="{506985CF-FACB-4F5D-BEA6-F82EA09E517F}" type="presParOf" srcId="{B3D643FC-88A5-4DE0-921A-89469912A154}" destId="{1E43DBF0-21F7-4000-9DB4-A99DE8708672}" srcOrd="0" destOrd="0" presId="urn:microsoft.com/office/officeart/2008/layout/LinedList"/>
    <dgm:cxn modelId="{BAF29C8C-54DD-4BD4-90ED-BF910B239836}" type="presParOf" srcId="{B3D643FC-88A5-4DE0-921A-89469912A154}" destId="{65DF0E96-0B93-4E6F-8FFC-578B8505DA2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0349D-F8A0-447C-B296-C334766A806F}">
      <dsp:nvSpPr>
        <dsp:cNvPr id="0" name=""/>
        <dsp:cNvSpPr/>
      </dsp:nvSpPr>
      <dsp:spPr>
        <a:xfrm>
          <a:off x="0" y="0"/>
          <a:ext cx="56224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2533A9-CFD8-42B0-9365-FF7ADEF80AB7}">
      <dsp:nvSpPr>
        <dsp:cNvPr id="0" name=""/>
        <dsp:cNvSpPr/>
      </dsp:nvSpPr>
      <dsp:spPr>
        <a:xfrm>
          <a:off x="0" y="0"/>
          <a:ext cx="5622421" cy="2173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u="sng" kern="1200" dirty="0"/>
            <a:t>Stakeholder Engagement</a:t>
          </a:r>
        </a:p>
        <a:p>
          <a:pPr marL="0" lvl="0" indent="0" algn="l" defTabSz="1155700">
            <a:lnSpc>
              <a:spcPct val="90000"/>
            </a:lnSpc>
            <a:spcBef>
              <a:spcPct val="0"/>
            </a:spcBef>
            <a:spcAft>
              <a:spcPct val="35000"/>
            </a:spcAft>
            <a:buNone/>
          </a:pPr>
          <a:r>
            <a:rPr lang="en-US" sz="2600" b="0" kern="1200" dirty="0"/>
            <a:t>Skills </a:t>
          </a:r>
          <a:r>
            <a:rPr lang="en-US" sz="2600" kern="1200" dirty="0"/>
            <a:t>and competencies learned will provide the knowledge, skills and confidence for engaging stakeholders</a:t>
          </a:r>
        </a:p>
      </dsp:txBody>
      <dsp:txXfrm>
        <a:off x="0" y="0"/>
        <a:ext cx="5622421" cy="2173012"/>
      </dsp:txXfrm>
    </dsp:sp>
    <dsp:sp modelId="{374F05C2-A10F-4DB9-9B16-38C36BD8CA02}">
      <dsp:nvSpPr>
        <dsp:cNvPr id="0" name=""/>
        <dsp:cNvSpPr/>
      </dsp:nvSpPr>
      <dsp:spPr>
        <a:xfrm>
          <a:off x="0" y="2173012"/>
          <a:ext cx="5622421"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43DBF0-21F7-4000-9DB4-A99DE8708672}">
      <dsp:nvSpPr>
        <dsp:cNvPr id="0" name=""/>
        <dsp:cNvSpPr/>
      </dsp:nvSpPr>
      <dsp:spPr>
        <a:xfrm>
          <a:off x="0" y="2173012"/>
          <a:ext cx="5622421" cy="2173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b="1" u="sng" kern="1200" dirty="0"/>
            <a:t>Commitment</a:t>
          </a:r>
          <a:r>
            <a:rPr lang="en-US" sz="2600" kern="1200" dirty="0"/>
            <a:t> to engaging multiple stakeholders across the Commonwealth to our Shared Vision for improved PHN Standards for the public good. Meet with Members of the State Legislature</a:t>
          </a:r>
        </a:p>
      </dsp:txBody>
      <dsp:txXfrm>
        <a:off x="0" y="2173012"/>
        <a:ext cx="5622421" cy="217301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FFA7BD7-CDBC-4C21-A512-6C20F23B91A3}" type="datetimeFigureOut">
              <a:rPr lang="en-US" smtClean="0"/>
              <a:t>5/1/2023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318408A-2AF5-4BF3-9366-580F620B0DFB}" type="slidenum">
              <a:rPr lang="en-US" smtClean="0"/>
              <a:t>‹#›</a:t>
            </a:fld>
            <a:endParaRPr lang="en-US"/>
          </a:p>
        </p:txBody>
      </p:sp>
    </p:spTree>
    <p:extLst>
      <p:ext uri="{BB962C8B-B14F-4D97-AF65-F5344CB8AC3E}">
        <p14:creationId xmlns:p14="http://schemas.microsoft.com/office/powerpoint/2010/main" val="1022536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8408A-2AF5-4BF3-9366-580F620B0DFB}" type="slidenum">
              <a:rPr lang="en-US" smtClean="0"/>
              <a:t>1</a:t>
            </a:fld>
            <a:endParaRPr lang="en-US"/>
          </a:p>
        </p:txBody>
      </p:sp>
    </p:spTree>
    <p:extLst>
      <p:ext uri="{BB962C8B-B14F-4D97-AF65-F5344CB8AC3E}">
        <p14:creationId xmlns:p14="http://schemas.microsoft.com/office/powerpoint/2010/main" val="77482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8408A-2AF5-4BF3-9366-580F620B0DFB}" type="slidenum">
              <a:rPr lang="en-US" smtClean="0"/>
              <a:t>14</a:t>
            </a:fld>
            <a:endParaRPr lang="en-US"/>
          </a:p>
        </p:txBody>
      </p:sp>
    </p:spTree>
    <p:extLst>
      <p:ext uri="{BB962C8B-B14F-4D97-AF65-F5344CB8AC3E}">
        <p14:creationId xmlns:p14="http://schemas.microsoft.com/office/powerpoint/2010/main" val="2022079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09706-C7C5-C24C-B482-578859D4AB5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431739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09706-C7C5-C24C-B482-578859D4AB5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441882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t>Willingness to work on a new MA mandate.</a:t>
            </a:r>
          </a:p>
          <a:p>
            <a:pPr marL="0" marR="0">
              <a:spcBef>
                <a:spcPts val="0"/>
              </a:spcBef>
              <a:spcAft>
                <a:spcPts val="0"/>
              </a:spcAft>
            </a:pPr>
            <a:endParaRPr lang="en-US" sz="1200" dirty="0"/>
          </a:p>
          <a:p>
            <a:pPr marL="0" marR="0">
              <a:spcBef>
                <a:spcPts val="0"/>
              </a:spcBef>
              <a:spcAft>
                <a:spcPts val="0"/>
              </a:spcAft>
            </a:pPr>
            <a:r>
              <a:rPr lang="en-US" sz="1200" dirty="0"/>
              <a:t>Willingness to help us gather data on the cost savings to our</a:t>
            </a:r>
          </a:p>
          <a:p>
            <a:pPr marL="0" marR="0" indent="0">
              <a:spcBef>
                <a:spcPts val="0"/>
              </a:spcBef>
              <a:spcAft>
                <a:spcPts val="0"/>
              </a:spcAft>
              <a:buNone/>
            </a:pPr>
            <a:r>
              <a:rPr lang="en-US" sz="1200" dirty="0"/>
              <a:t>     healthcare systems, towns and insurance through preventative public </a:t>
            </a:r>
          </a:p>
          <a:p>
            <a:pPr marL="0" marR="0" indent="0">
              <a:spcBef>
                <a:spcPts val="0"/>
              </a:spcBef>
              <a:spcAft>
                <a:spcPts val="0"/>
              </a:spcAft>
              <a:buNone/>
            </a:pPr>
            <a:r>
              <a:rPr lang="en-US" sz="1200" dirty="0"/>
              <a:t>     health programs or public health nursing services  in municipalities</a:t>
            </a:r>
            <a:endParaRPr lang="en-US" dirty="0"/>
          </a:p>
        </p:txBody>
      </p:sp>
      <p:sp>
        <p:nvSpPr>
          <p:cNvPr id="4" name="Slide Number Placeholder 3"/>
          <p:cNvSpPr>
            <a:spLocks noGrp="1"/>
          </p:cNvSpPr>
          <p:nvPr>
            <p:ph type="sldNum" sz="quarter" idx="5"/>
          </p:nvPr>
        </p:nvSpPr>
        <p:spPr/>
        <p:txBody>
          <a:bodyPr/>
          <a:lstStyle/>
          <a:p>
            <a:fld id="{D318408A-2AF5-4BF3-9366-580F620B0DFB}" type="slidenum">
              <a:rPr lang="en-US" smtClean="0"/>
              <a:t>17</a:t>
            </a:fld>
            <a:endParaRPr lang="en-US"/>
          </a:p>
        </p:txBody>
      </p:sp>
    </p:spTree>
    <p:extLst>
      <p:ext uri="{BB962C8B-B14F-4D97-AF65-F5344CB8AC3E}">
        <p14:creationId xmlns:p14="http://schemas.microsoft.com/office/powerpoint/2010/main" val="4146972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Overcoming belief systems about the added costs without understanding the cost savings </a:t>
            </a:r>
          </a:p>
          <a:p>
            <a:r>
              <a:rPr lang="en-US" dirty="0"/>
              <a:t>•	Reviewing the regulation or mandate which defines how public health nurses should function</a:t>
            </a:r>
          </a:p>
          <a:p>
            <a:endParaRPr lang="en-US" dirty="0"/>
          </a:p>
        </p:txBody>
      </p:sp>
      <p:sp>
        <p:nvSpPr>
          <p:cNvPr id="4" name="Slide Number Placeholder 3"/>
          <p:cNvSpPr>
            <a:spLocks noGrp="1"/>
          </p:cNvSpPr>
          <p:nvPr>
            <p:ph type="sldNum" sz="quarter" idx="5"/>
          </p:nvPr>
        </p:nvSpPr>
        <p:spPr/>
        <p:txBody>
          <a:bodyPr/>
          <a:lstStyle/>
          <a:p>
            <a:fld id="{D318408A-2AF5-4BF3-9366-580F620B0DFB}" type="slidenum">
              <a:rPr lang="en-US" smtClean="0"/>
              <a:t>18</a:t>
            </a:fld>
            <a:endParaRPr lang="en-US"/>
          </a:p>
        </p:txBody>
      </p:sp>
    </p:spTree>
    <p:extLst>
      <p:ext uri="{BB962C8B-B14F-4D97-AF65-F5344CB8AC3E}">
        <p14:creationId xmlns:p14="http://schemas.microsoft.com/office/powerpoint/2010/main" val="1510617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Interest form not commitment </a:t>
            </a:r>
          </a:p>
        </p:txBody>
      </p:sp>
      <p:sp>
        <p:nvSpPr>
          <p:cNvPr id="4" name="Slide Number Placeholder 3"/>
          <p:cNvSpPr>
            <a:spLocks noGrp="1"/>
          </p:cNvSpPr>
          <p:nvPr>
            <p:ph type="sldNum" sz="quarter" idx="5"/>
          </p:nvPr>
        </p:nvSpPr>
        <p:spPr/>
        <p:txBody>
          <a:bodyPr/>
          <a:lstStyle/>
          <a:p>
            <a:fld id="{D318408A-2AF5-4BF3-9366-580F620B0DFB}" type="slidenum">
              <a:rPr lang="en-US" smtClean="0"/>
              <a:t>19</a:t>
            </a:fld>
            <a:endParaRPr lang="en-US"/>
          </a:p>
        </p:txBody>
      </p:sp>
    </p:spTree>
    <p:extLst>
      <p:ext uri="{BB962C8B-B14F-4D97-AF65-F5344CB8AC3E}">
        <p14:creationId xmlns:p14="http://schemas.microsoft.com/office/powerpoint/2010/main" val="2765452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Shared Vision is creating a picture of a desired future stated and written in present tense as though we achieved it. It's used to focus our decisions and investments to assure outcomes are aligned with our vision of the future. </a:t>
            </a:r>
          </a:p>
          <a:p>
            <a:endParaRPr lang="en-US" dirty="0"/>
          </a:p>
        </p:txBody>
      </p:sp>
      <p:sp>
        <p:nvSpPr>
          <p:cNvPr id="4" name="Slide Number Placeholder 3"/>
          <p:cNvSpPr>
            <a:spLocks noGrp="1"/>
          </p:cNvSpPr>
          <p:nvPr>
            <p:ph type="sldNum" sz="quarter" idx="5"/>
          </p:nvPr>
        </p:nvSpPr>
        <p:spPr/>
        <p:txBody>
          <a:bodyPr/>
          <a:lstStyle/>
          <a:p>
            <a:fld id="{D318408A-2AF5-4BF3-9366-580F620B0DFB}" type="slidenum">
              <a:rPr lang="en-US" smtClean="0"/>
              <a:t>4</a:t>
            </a:fld>
            <a:endParaRPr lang="en-US"/>
          </a:p>
        </p:txBody>
      </p:sp>
    </p:spTree>
    <p:extLst>
      <p:ext uri="{BB962C8B-B14F-4D97-AF65-F5344CB8AC3E}">
        <p14:creationId xmlns:p14="http://schemas.microsoft.com/office/powerpoint/2010/main" val="2397588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09706-C7C5-C24C-B482-578859D4AB5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267033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05860D-1110-426B-BB32-158C494245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74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05860D-1110-426B-BB32-158C494245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467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rPr>
              <a:t>We knew we needed new skill sets to better prepare ourselves in the leadership skills needed to address our barriers to change and reach our vision statement.  </a:t>
            </a:r>
          </a:p>
        </p:txBody>
      </p:sp>
      <p:sp>
        <p:nvSpPr>
          <p:cNvPr id="4" name="Slide Number Placeholder 3"/>
          <p:cNvSpPr>
            <a:spLocks noGrp="1"/>
          </p:cNvSpPr>
          <p:nvPr>
            <p:ph type="sldNum" sz="quarter" idx="5"/>
          </p:nvPr>
        </p:nvSpPr>
        <p:spPr/>
        <p:txBody>
          <a:bodyPr/>
          <a:lstStyle/>
          <a:p>
            <a:fld id="{D318408A-2AF5-4BF3-9366-580F620B0DFB}" type="slidenum">
              <a:rPr lang="en-US" smtClean="0"/>
              <a:t>10</a:t>
            </a:fld>
            <a:endParaRPr lang="en-US"/>
          </a:p>
        </p:txBody>
      </p:sp>
    </p:spTree>
    <p:extLst>
      <p:ext uri="{BB962C8B-B14F-4D97-AF65-F5344CB8AC3E}">
        <p14:creationId xmlns:p14="http://schemas.microsoft.com/office/powerpoint/2010/main" val="3794680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09706-C7C5-C24C-B482-578859D4AB5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4214504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C0309706-C7C5-C24C-B482-578859D4AB5F}" type="slidenum">
              <a:rPr lang="en-US"/>
              <a:pPr/>
              <a:t>12</a:t>
            </a:fld>
            <a:endParaRPr lang="en-US" dirty="0"/>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ndParaRPr>
          </a:p>
        </p:txBody>
      </p:sp>
    </p:spTree>
    <p:extLst>
      <p:ext uri="{BB962C8B-B14F-4D97-AF65-F5344CB8AC3E}">
        <p14:creationId xmlns:p14="http://schemas.microsoft.com/office/powerpoint/2010/main" val="3163968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09706-C7C5-C24C-B482-578859D4AB5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pPr marR="0" lvl="0" fontAlgn="auto">
              <a:lnSpc>
                <a:spcPct val="90000"/>
              </a:lnSpc>
              <a:spcBef>
                <a:spcPts val="0"/>
              </a:spcBef>
              <a:spcAft>
                <a:spcPts val="800"/>
              </a:spcAft>
              <a:buClrTx/>
              <a:buSzTx/>
              <a:tabLst/>
              <a:defRPr/>
            </a:pPr>
            <a:r>
              <a:rPr lang="en-US" dirty="0">
                <a:latin typeface="Times New Roman" charset="0"/>
              </a:rPr>
              <a:t>Phase II of Leadership Matters Program </a:t>
            </a:r>
            <a:r>
              <a:rPr kumimoji="0" lang="en-US" sz="1200" b="0" i="0" u="none" strike="noStrike" cap="none" spc="0" normalizeH="0" baseline="0" noProof="0" dirty="0">
                <a:ln>
                  <a:noFill/>
                </a:ln>
                <a:effectLst/>
                <a:uLnTx/>
                <a:uFillTx/>
              </a:rPr>
              <a:t>The Vision Deployment Matrix </a:t>
            </a:r>
            <a:r>
              <a:rPr kumimoji="0" lang="en-US" sz="1200" b="1" i="0" u="none" strike="noStrike" cap="none" spc="0" normalizeH="0" baseline="0" noProof="0" dirty="0">
                <a:ln>
                  <a:noFill/>
                </a:ln>
                <a:effectLst/>
                <a:uLnTx/>
                <a:uFillTx/>
              </a:rPr>
              <a:t>identifies our desired future state with our current reality through vision, mental models, structures, patterns, and events</a:t>
            </a:r>
            <a:r>
              <a:rPr kumimoji="0" lang="en-US" sz="1200" b="0" i="0" u="none" strike="noStrike" cap="none" spc="0" normalizeH="0" baseline="0" noProof="0" dirty="0">
                <a:ln>
                  <a:noFill/>
                </a:ln>
                <a:effectLst/>
                <a:uLnTx/>
                <a:uFillTx/>
              </a:rPr>
              <a:t>. </a:t>
            </a:r>
          </a:p>
          <a:p>
            <a:pPr marR="0" lvl="0" fontAlgn="auto">
              <a:lnSpc>
                <a:spcPct val="90000"/>
              </a:lnSpc>
              <a:spcBef>
                <a:spcPts val="0"/>
              </a:spcBef>
              <a:spcAft>
                <a:spcPts val="800"/>
              </a:spcAft>
              <a:buClrTx/>
              <a:buSzTx/>
              <a:tabLst/>
              <a:defRPr/>
            </a:pPr>
            <a:endParaRPr kumimoji="0" lang="en-US" sz="1200" b="0" i="0" u="none" strike="noStrike" cap="none" spc="0" normalizeH="0" baseline="0" noProof="0" dirty="0">
              <a:ln>
                <a:noFill/>
              </a:ln>
              <a:effectLst/>
              <a:uLnTx/>
              <a:uFillTx/>
            </a:endParaRPr>
          </a:p>
          <a:p>
            <a:pPr marR="0" lvl="0" fontAlgn="auto">
              <a:lnSpc>
                <a:spcPct val="90000"/>
              </a:lnSpc>
              <a:spcBef>
                <a:spcPts val="0"/>
              </a:spcBef>
              <a:spcAft>
                <a:spcPts val="800"/>
              </a:spcAft>
              <a:buClrTx/>
              <a:buSzTx/>
              <a:tabLst/>
              <a:defRPr/>
            </a:pPr>
            <a:r>
              <a:rPr kumimoji="0" lang="en-US" sz="1200" b="0" i="0" u="none" strike="noStrike" cap="none" spc="0" normalizeH="0" baseline="0" noProof="0" dirty="0">
                <a:ln>
                  <a:noFill/>
                </a:ln>
                <a:effectLst/>
                <a:uLnTx/>
                <a:uFillTx/>
              </a:rPr>
              <a:t>The Vision Deployment Matrix </a:t>
            </a:r>
            <a:r>
              <a:rPr kumimoji="0" lang="en-US" sz="1200" b="1" i="0" u="none" strike="noStrike" cap="none" spc="0" normalizeH="0" baseline="0" noProof="0" dirty="0">
                <a:ln>
                  <a:noFill/>
                </a:ln>
                <a:effectLst/>
                <a:uLnTx/>
                <a:uFillTx/>
              </a:rPr>
              <a:t>aligns strategies to our shared vision to make change</a:t>
            </a:r>
            <a:r>
              <a:rPr kumimoji="0" lang="en-US" sz="1200" b="0" i="0" u="none" strike="noStrike" cap="none" spc="0" normalizeH="0" baseline="0" noProof="0" dirty="0">
                <a:ln>
                  <a:noFill/>
                </a:ln>
                <a:effectLst/>
                <a:uLnTx/>
                <a:uFillTx/>
              </a:rPr>
              <a:t>. </a:t>
            </a:r>
            <a:endParaRPr kumimoji="0" lang="en-US" sz="1200" b="1" i="0" u="none" strike="noStrike" cap="none" spc="0" normalizeH="0" baseline="0" noProof="0" dirty="0">
              <a:ln>
                <a:noFill/>
              </a:ln>
              <a:effectLst/>
              <a:uLnTx/>
              <a:uFillTx/>
            </a:endParaRPr>
          </a:p>
          <a:p>
            <a:pPr eaLnBrk="1" hangingPunct="1"/>
            <a:endParaRPr lang="en-US" dirty="0">
              <a:latin typeface="Times New Roman" charset="0"/>
            </a:endParaRPr>
          </a:p>
        </p:txBody>
      </p:sp>
    </p:spTree>
    <p:extLst>
      <p:ext uri="{BB962C8B-B14F-4D97-AF65-F5344CB8AC3E}">
        <p14:creationId xmlns:p14="http://schemas.microsoft.com/office/powerpoint/2010/main" val="3756235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43BCD-8D2E-50B4-35F8-5036FFA78F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6E0710-E89F-0AE0-7A83-8CEC9E1C64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F6519C-780B-A787-D599-2C3236DB6A22}"/>
              </a:ext>
            </a:extLst>
          </p:cNvPr>
          <p:cNvSpPr>
            <a:spLocks noGrp="1"/>
          </p:cNvSpPr>
          <p:nvPr>
            <p:ph type="dt" sz="half" idx="10"/>
          </p:nvPr>
        </p:nvSpPr>
        <p:spPr/>
        <p:txBody>
          <a:bodyPr/>
          <a:lstStyle/>
          <a:p>
            <a:fld id="{3C567297-BE80-4594-A8BF-3FDB72B99133}" type="datetimeFigureOut">
              <a:rPr lang="en-US" smtClean="0"/>
              <a:t>5/1/2023</a:t>
            </a:fld>
            <a:endParaRPr lang="en-US"/>
          </a:p>
        </p:txBody>
      </p:sp>
      <p:sp>
        <p:nvSpPr>
          <p:cNvPr id="5" name="Footer Placeholder 4">
            <a:extLst>
              <a:ext uri="{FF2B5EF4-FFF2-40B4-BE49-F238E27FC236}">
                <a16:creationId xmlns:a16="http://schemas.microsoft.com/office/drawing/2014/main" id="{70AB3129-7711-8457-FAED-861325380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FBBB17-F869-1C6A-0ED3-E161EEE99117}"/>
              </a:ext>
            </a:extLst>
          </p:cNvPr>
          <p:cNvSpPr>
            <a:spLocks noGrp="1"/>
          </p:cNvSpPr>
          <p:nvPr>
            <p:ph type="sldNum" sz="quarter" idx="12"/>
          </p:nvPr>
        </p:nvSpPr>
        <p:spPr/>
        <p:txBody>
          <a:bodyPr/>
          <a:lstStyle/>
          <a:p>
            <a:fld id="{A409F8CE-5D97-4216-B43F-ADC3CFD9B875}" type="slidenum">
              <a:rPr lang="en-US" smtClean="0"/>
              <a:t>‹#›</a:t>
            </a:fld>
            <a:endParaRPr lang="en-US"/>
          </a:p>
        </p:txBody>
      </p:sp>
    </p:spTree>
    <p:extLst>
      <p:ext uri="{BB962C8B-B14F-4D97-AF65-F5344CB8AC3E}">
        <p14:creationId xmlns:p14="http://schemas.microsoft.com/office/powerpoint/2010/main" val="1015456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4D755-52B8-7AB1-3854-18E564D21D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E7947E-85AE-E5CD-5C95-D66435629C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3B07CE-0A7A-847C-6474-46B790F3C07B}"/>
              </a:ext>
            </a:extLst>
          </p:cNvPr>
          <p:cNvSpPr>
            <a:spLocks noGrp="1"/>
          </p:cNvSpPr>
          <p:nvPr>
            <p:ph type="dt" sz="half" idx="10"/>
          </p:nvPr>
        </p:nvSpPr>
        <p:spPr/>
        <p:txBody>
          <a:bodyPr/>
          <a:lstStyle/>
          <a:p>
            <a:fld id="{3C567297-BE80-4594-A8BF-3FDB72B99133}" type="datetimeFigureOut">
              <a:rPr lang="en-US" smtClean="0"/>
              <a:t>5/1/2023</a:t>
            </a:fld>
            <a:endParaRPr lang="en-US"/>
          </a:p>
        </p:txBody>
      </p:sp>
      <p:sp>
        <p:nvSpPr>
          <p:cNvPr id="5" name="Footer Placeholder 4">
            <a:extLst>
              <a:ext uri="{FF2B5EF4-FFF2-40B4-BE49-F238E27FC236}">
                <a16:creationId xmlns:a16="http://schemas.microsoft.com/office/drawing/2014/main" id="{1D9403C5-33E3-DE8A-3A6E-3253914DE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DC0CA4-BE56-92A3-D664-78F078166427}"/>
              </a:ext>
            </a:extLst>
          </p:cNvPr>
          <p:cNvSpPr>
            <a:spLocks noGrp="1"/>
          </p:cNvSpPr>
          <p:nvPr>
            <p:ph type="sldNum" sz="quarter" idx="12"/>
          </p:nvPr>
        </p:nvSpPr>
        <p:spPr/>
        <p:txBody>
          <a:bodyPr/>
          <a:lstStyle/>
          <a:p>
            <a:fld id="{A409F8CE-5D97-4216-B43F-ADC3CFD9B875}" type="slidenum">
              <a:rPr lang="en-US" smtClean="0"/>
              <a:t>‹#›</a:t>
            </a:fld>
            <a:endParaRPr lang="en-US"/>
          </a:p>
        </p:txBody>
      </p:sp>
    </p:spTree>
    <p:extLst>
      <p:ext uri="{BB962C8B-B14F-4D97-AF65-F5344CB8AC3E}">
        <p14:creationId xmlns:p14="http://schemas.microsoft.com/office/powerpoint/2010/main" val="401492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07F1E6-07CC-C872-823D-DE042AD913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3BD5DB-BA16-BEC4-D80E-88C3745C6D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A9FB7E-3CCF-86A0-9F6E-6DCA27809969}"/>
              </a:ext>
            </a:extLst>
          </p:cNvPr>
          <p:cNvSpPr>
            <a:spLocks noGrp="1"/>
          </p:cNvSpPr>
          <p:nvPr>
            <p:ph type="dt" sz="half" idx="10"/>
          </p:nvPr>
        </p:nvSpPr>
        <p:spPr/>
        <p:txBody>
          <a:bodyPr/>
          <a:lstStyle/>
          <a:p>
            <a:fld id="{3C567297-BE80-4594-A8BF-3FDB72B99133}" type="datetimeFigureOut">
              <a:rPr lang="en-US" smtClean="0"/>
              <a:t>5/1/2023</a:t>
            </a:fld>
            <a:endParaRPr lang="en-US"/>
          </a:p>
        </p:txBody>
      </p:sp>
      <p:sp>
        <p:nvSpPr>
          <p:cNvPr id="5" name="Footer Placeholder 4">
            <a:extLst>
              <a:ext uri="{FF2B5EF4-FFF2-40B4-BE49-F238E27FC236}">
                <a16:creationId xmlns:a16="http://schemas.microsoft.com/office/drawing/2014/main" id="{A4465241-8139-E2F9-008C-720E701A7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D1CA1-30FE-7775-CE45-3296B616540F}"/>
              </a:ext>
            </a:extLst>
          </p:cNvPr>
          <p:cNvSpPr>
            <a:spLocks noGrp="1"/>
          </p:cNvSpPr>
          <p:nvPr>
            <p:ph type="sldNum" sz="quarter" idx="12"/>
          </p:nvPr>
        </p:nvSpPr>
        <p:spPr/>
        <p:txBody>
          <a:bodyPr/>
          <a:lstStyle/>
          <a:p>
            <a:fld id="{A409F8CE-5D97-4216-B43F-ADC3CFD9B875}" type="slidenum">
              <a:rPr lang="en-US" smtClean="0"/>
              <a:t>‹#›</a:t>
            </a:fld>
            <a:endParaRPr lang="en-US"/>
          </a:p>
        </p:txBody>
      </p:sp>
    </p:spTree>
    <p:extLst>
      <p:ext uri="{BB962C8B-B14F-4D97-AF65-F5344CB8AC3E}">
        <p14:creationId xmlns:p14="http://schemas.microsoft.com/office/powerpoint/2010/main" val="2027152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40E92-8B6E-1ECB-95B0-65FDACF0D6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E01645-D5CA-9B72-7AEF-D8C0E192AC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B071C-4C04-32B6-513E-F2AA860CE55C}"/>
              </a:ext>
            </a:extLst>
          </p:cNvPr>
          <p:cNvSpPr>
            <a:spLocks noGrp="1"/>
          </p:cNvSpPr>
          <p:nvPr>
            <p:ph type="dt" sz="half" idx="10"/>
          </p:nvPr>
        </p:nvSpPr>
        <p:spPr/>
        <p:txBody>
          <a:bodyPr/>
          <a:lstStyle/>
          <a:p>
            <a:fld id="{3C567297-BE80-4594-A8BF-3FDB72B99133}" type="datetimeFigureOut">
              <a:rPr lang="en-US" smtClean="0"/>
              <a:t>5/1/2023</a:t>
            </a:fld>
            <a:endParaRPr lang="en-US"/>
          </a:p>
        </p:txBody>
      </p:sp>
      <p:sp>
        <p:nvSpPr>
          <p:cNvPr id="5" name="Footer Placeholder 4">
            <a:extLst>
              <a:ext uri="{FF2B5EF4-FFF2-40B4-BE49-F238E27FC236}">
                <a16:creationId xmlns:a16="http://schemas.microsoft.com/office/drawing/2014/main" id="{CCFC74FE-F587-385B-ED66-01FC58A905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56DD7-FFD8-4DE6-A800-5D1CEF6964AE}"/>
              </a:ext>
            </a:extLst>
          </p:cNvPr>
          <p:cNvSpPr>
            <a:spLocks noGrp="1"/>
          </p:cNvSpPr>
          <p:nvPr>
            <p:ph type="sldNum" sz="quarter" idx="12"/>
          </p:nvPr>
        </p:nvSpPr>
        <p:spPr/>
        <p:txBody>
          <a:bodyPr/>
          <a:lstStyle/>
          <a:p>
            <a:fld id="{A409F8CE-5D97-4216-B43F-ADC3CFD9B875}" type="slidenum">
              <a:rPr lang="en-US" smtClean="0"/>
              <a:t>‹#›</a:t>
            </a:fld>
            <a:endParaRPr lang="en-US"/>
          </a:p>
        </p:txBody>
      </p:sp>
    </p:spTree>
    <p:extLst>
      <p:ext uri="{BB962C8B-B14F-4D97-AF65-F5344CB8AC3E}">
        <p14:creationId xmlns:p14="http://schemas.microsoft.com/office/powerpoint/2010/main" val="74466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97DBA-CA8F-6704-1632-757FB6791D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112466-D1B6-368D-13E1-6D08A8D086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371451-DD28-39F4-F808-521369866753}"/>
              </a:ext>
            </a:extLst>
          </p:cNvPr>
          <p:cNvSpPr>
            <a:spLocks noGrp="1"/>
          </p:cNvSpPr>
          <p:nvPr>
            <p:ph type="dt" sz="half" idx="10"/>
          </p:nvPr>
        </p:nvSpPr>
        <p:spPr/>
        <p:txBody>
          <a:bodyPr/>
          <a:lstStyle/>
          <a:p>
            <a:fld id="{3C567297-BE80-4594-A8BF-3FDB72B99133}" type="datetimeFigureOut">
              <a:rPr lang="en-US" smtClean="0"/>
              <a:t>5/1/2023</a:t>
            </a:fld>
            <a:endParaRPr lang="en-US"/>
          </a:p>
        </p:txBody>
      </p:sp>
      <p:sp>
        <p:nvSpPr>
          <p:cNvPr id="5" name="Footer Placeholder 4">
            <a:extLst>
              <a:ext uri="{FF2B5EF4-FFF2-40B4-BE49-F238E27FC236}">
                <a16:creationId xmlns:a16="http://schemas.microsoft.com/office/drawing/2014/main" id="{A0557B26-CCEF-CC6E-BB1E-1F7D419CC0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476A9-1354-59A1-E5ED-93BC3F6C0289}"/>
              </a:ext>
            </a:extLst>
          </p:cNvPr>
          <p:cNvSpPr>
            <a:spLocks noGrp="1"/>
          </p:cNvSpPr>
          <p:nvPr>
            <p:ph type="sldNum" sz="quarter" idx="12"/>
          </p:nvPr>
        </p:nvSpPr>
        <p:spPr/>
        <p:txBody>
          <a:bodyPr/>
          <a:lstStyle/>
          <a:p>
            <a:fld id="{A409F8CE-5D97-4216-B43F-ADC3CFD9B875}" type="slidenum">
              <a:rPr lang="en-US" smtClean="0"/>
              <a:t>‹#›</a:t>
            </a:fld>
            <a:endParaRPr lang="en-US"/>
          </a:p>
        </p:txBody>
      </p:sp>
    </p:spTree>
    <p:extLst>
      <p:ext uri="{BB962C8B-B14F-4D97-AF65-F5344CB8AC3E}">
        <p14:creationId xmlns:p14="http://schemas.microsoft.com/office/powerpoint/2010/main" val="2916251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8EA3C-8190-E1FB-4A08-6E3A1A1723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2B19AC-AF0A-438D-B0EF-64A3CDACA8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45DBE9-AA5F-7614-4390-B9D24F1F15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57654A-EC3F-B984-D400-7D611CCF0331}"/>
              </a:ext>
            </a:extLst>
          </p:cNvPr>
          <p:cNvSpPr>
            <a:spLocks noGrp="1"/>
          </p:cNvSpPr>
          <p:nvPr>
            <p:ph type="dt" sz="half" idx="10"/>
          </p:nvPr>
        </p:nvSpPr>
        <p:spPr/>
        <p:txBody>
          <a:bodyPr/>
          <a:lstStyle/>
          <a:p>
            <a:fld id="{3C567297-BE80-4594-A8BF-3FDB72B99133}" type="datetimeFigureOut">
              <a:rPr lang="en-US" smtClean="0"/>
              <a:t>5/1/2023</a:t>
            </a:fld>
            <a:endParaRPr lang="en-US"/>
          </a:p>
        </p:txBody>
      </p:sp>
      <p:sp>
        <p:nvSpPr>
          <p:cNvPr id="6" name="Footer Placeholder 5">
            <a:extLst>
              <a:ext uri="{FF2B5EF4-FFF2-40B4-BE49-F238E27FC236}">
                <a16:creationId xmlns:a16="http://schemas.microsoft.com/office/drawing/2014/main" id="{FBFC9477-38EC-8D15-A88E-3BF3B2F3C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9AAE6C-AF38-8BB9-D0F0-B7648D2C7A4A}"/>
              </a:ext>
            </a:extLst>
          </p:cNvPr>
          <p:cNvSpPr>
            <a:spLocks noGrp="1"/>
          </p:cNvSpPr>
          <p:nvPr>
            <p:ph type="sldNum" sz="quarter" idx="12"/>
          </p:nvPr>
        </p:nvSpPr>
        <p:spPr/>
        <p:txBody>
          <a:bodyPr/>
          <a:lstStyle/>
          <a:p>
            <a:fld id="{A409F8CE-5D97-4216-B43F-ADC3CFD9B875}" type="slidenum">
              <a:rPr lang="en-US" smtClean="0"/>
              <a:t>‹#›</a:t>
            </a:fld>
            <a:endParaRPr lang="en-US"/>
          </a:p>
        </p:txBody>
      </p:sp>
    </p:spTree>
    <p:extLst>
      <p:ext uri="{BB962C8B-B14F-4D97-AF65-F5344CB8AC3E}">
        <p14:creationId xmlns:p14="http://schemas.microsoft.com/office/powerpoint/2010/main" val="1587850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A6EAD-9511-D1B1-A318-F59BC3EDFA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00781A-AD3E-3D6B-7E90-B37175B06C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3DDDDE-A1D1-662D-32D9-D48154395C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C24E7C-34C5-5675-CD1B-264EB8E173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10686B-6889-D7B6-C389-583293FC27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704876-47DF-2604-B3CF-AEDEC3D1DA9C}"/>
              </a:ext>
            </a:extLst>
          </p:cNvPr>
          <p:cNvSpPr>
            <a:spLocks noGrp="1"/>
          </p:cNvSpPr>
          <p:nvPr>
            <p:ph type="dt" sz="half" idx="10"/>
          </p:nvPr>
        </p:nvSpPr>
        <p:spPr/>
        <p:txBody>
          <a:bodyPr/>
          <a:lstStyle/>
          <a:p>
            <a:fld id="{3C567297-BE80-4594-A8BF-3FDB72B99133}" type="datetimeFigureOut">
              <a:rPr lang="en-US" smtClean="0"/>
              <a:t>5/1/2023</a:t>
            </a:fld>
            <a:endParaRPr lang="en-US"/>
          </a:p>
        </p:txBody>
      </p:sp>
      <p:sp>
        <p:nvSpPr>
          <p:cNvPr id="8" name="Footer Placeholder 7">
            <a:extLst>
              <a:ext uri="{FF2B5EF4-FFF2-40B4-BE49-F238E27FC236}">
                <a16:creationId xmlns:a16="http://schemas.microsoft.com/office/drawing/2014/main" id="{1CE6E324-FB83-AE9D-BBA1-E8CFCCD2A0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3ED605-33F4-A7A9-1FB1-252B9391F4CC}"/>
              </a:ext>
            </a:extLst>
          </p:cNvPr>
          <p:cNvSpPr>
            <a:spLocks noGrp="1"/>
          </p:cNvSpPr>
          <p:nvPr>
            <p:ph type="sldNum" sz="quarter" idx="12"/>
          </p:nvPr>
        </p:nvSpPr>
        <p:spPr/>
        <p:txBody>
          <a:bodyPr/>
          <a:lstStyle/>
          <a:p>
            <a:fld id="{A409F8CE-5D97-4216-B43F-ADC3CFD9B875}" type="slidenum">
              <a:rPr lang="en-US" smtClean="0"/>
              <a:t>‹#›</a:t>
            </a:fld>
            <a:endParaRPr lang="en-US"/>
          </a:p>
        </p:txBody>
      </p:sp>
    </p:spTree>
    <p:extLst>
      <p:ext uri="{BB962C8B-B14F-4D97-AF65-F5344CB8AC3E}">
        <p14:creationId xmlns:p14="http://schemas.microsoft.com/office/powerpoint/2010/main" val="1313485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E1F7F-2A21-1BAD-D9DF-E1351C0380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8E7418-564B-F10E-DBD8-BD9E630989D9}"/>
              </a:ext>
            </a:extLst>
          </p:cNvPr>
          <p:cNvSpPr>
            <a:spLocks noGrp="1"/>
          </p:cNvSpPr>
          <p:nvPr>
            <p:ph type="dt" sz="half" idx="10"/>
          </p:nvPr>
        </p:nvSpPr>
        <p:spPr/>
        <p:txBody>
          <a:bodyPr/>
          <a:lstStyle/>
          <a:p>
            <a:fld id="{3C567297-BE80-4594-A8BF-3FDB72B99133}" type="datetimeFigureOut">
              <a:rPr lang="en-US" smtClean="0"/>
              <a:t>5/1/2023</a:t>
            </a:fld>
            <a:endParaRPr lang="en-US"/>
          </a:p>
        </p:txBody>
      </p:sp>
      <p:sp>
        <p:nvSpPr>
          <p:cNvPr id="4" name="Footer Placeholder 3">
            <a:extLst>
              <a:ext uri="{FF2B5EF4-FFF2-40B4-BE49-F238E27FC236}">
                <a16:creationId xmlns:a16="http://schemas.microsoft.com/office/drawing/2014/main" id="{F3AA641D-C114-8F78-D032-EE970DEC6D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A731DB-1B47-14DA-9733-2BB9BCCDD354}"/>
              </a:ext>
            </a:extLst>
          </p:cNvPr>
          <p:cNvSpPr>
            <a:spLocks noGrp="1"/>
          </p:cNvSpPr>
          <p:nvPr>
            <p:ph type="sldNum" sz="quarter" idx="12"/>
          </p:nvPr>
        </p:nvSpPr>
        <p:spPr/>
        <p:txBody>
          <a:bodyPr/>
          <a:lstStyle/>
          <a:p>
            <a:fld id="{A409F8CE-5D97-4216-B43F-ADC3CFD9B875}" type="slidenum">
              <a:rPr lang="en-US" smtClean="0"/>
              <a:t>‹#›</a:t>
            </a:fld>
            <a:endParaRPr lang="en-US"/>
          </a:p>
        </p:txBody>
      </p:sp>
    </p:spTree>
    <p:extLst>
      <p:ext uri="{BB962C8B-B14F-4D97-AF65-F5344CB8AC3E}">
        <p14:creationId xmlns:p14="http://schemas.microsoft.com/office/powerpoint/2010/main" val="3561990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23FE71-8D1C-70E7-0419-B5538AC16565}"/>
              </a:ext>
            </a:extLst>
          </p:cNvPr>
          <p:cNvSpPr>
            <a:spLocks noGrp="1"/>
          </p:cNvSpPr>
          <p:nvPr>
            <p:ph type="dt" sz="half" idx="10"/>
          </p:nvPr>
        </p:nvSpPr>
        <p:spPr/>
        <p:txBody>
          <a:bodyPr/>
          <a:lstStyle/>
          <a:p>
            <a:fld id="{3C567297-BE80-4594-A8BF-3FDB72B99133}" type="datetimeFigureOut">
              <a:rPr lang="en-US" smtClean="0"/>
              <a:t>5/1/2023</a:t>
            </a:fld>
            <a:endParaRPr lang="en-US"/>
          </a:p>
        </p:txBody>
      </p:sp>
      <p:sp>
        <p:nvSpPr>
          <p:cNvPr id="3" name="Footer Placeholder 2">
            <a:extLst>
              <a:ext uri="{FF2B5EF4-FFF2-40B4-BE49-F238E27FC236}">
                <a16:creationId xmlns:a16="http://schemas.microsoft.com/office/drawing/2014/main" id="{419D7494-2053-D09D-B4E0-ACC52E8143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7DA67E-17F3-A5CD-C4F1-AFDDB94BC8FC}"/>
              </a:ext>
            </a:extLst>
          </p:cNvPr>
          <p:cNvSpPr>
            <a:spLocks noGrp="1"/>
          </p:cNvSpPr>
          <p:nvPr>
            <p:ph type="sldNum" sz="quarter" idx="12"/>
          </p:nvPr>
        </p:nvSpPr>
        <p:spPr/>
        <p:txBody>
          <a:bodyPr/>
          <a:lstStyle/>
          <a:p>
            <a:fld id="{A409F8CE-5D97-4216-B43F-ADC3CFD9B875}" type="slidenum">
              <a:rPr lang="en-US" smtClean="0"/>
              <a:t>‹#›</a:t>
            </a:fld>
            <a:endParaRPr lang="en-US"/>
          </a:p>
        </p:txBody>
      </p:sp>
    </p:spTree>
    <p:extLst>
      <p:ext uri="{BB962C8B-B14F-4D97-AF65-F5344CB8AC3E}">
        <p14:creationId xmlns:p14="http://schemas.microsoft.com/office/powerpoint/2010/main" val="2546195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59B84-5A1E-A626-3C1B-1680E201C4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4472BE-F311-AA73-96FF-325758962A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D6EB9-2421-012B-C049-3734EF0AD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9A3A13-376F-2DEE-D505-32FBB10ACD10}"/>
              </a:ext>
            </a:extLst>
          </p:cNvPr>
          <p:cNvSpPr>
            <a:spLocks noGrp="1"/>
          </p:cNvSpPr>
          <p:nvPr>
            <p:ph type="dt" sz="half" idx="10"/>
          </p:nvPr>
        </p:nvSpPr>
        <p:spPr/>
        <p:txBody>
          <a:bodyPr/>
          <a:lstStyle/>
          <a:p>
            <a:fld id="{3C567297-BE80-4594-A8BF-3FDB72B99133}" type="datetimeFigureOut">
              <a:rPr lang="en-US" smtClean="0"/>
              <a:t>5/1/2023</a:t>
            </a:fld>
            <a:endParaRPr lang="en-US"/>
          </a:p>
        </p:txBody>
      </p:sp>
      <p:sp>
        <p:nvSpPr>
          <p:cNvPr id="6" name="Footer Placeholder 5">
            <a:extLst>
              <a:ext uri="{FF2B5EF4-FFF2-40B4-BE49-F238E27FC236}">
                <a16:creationId xmlns:a16="http://schemas.microsoft.com/office/drawing/2014/main" id="{5D52A589-0F7C-F67E-25D5-D4C31B1245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D2E47A-6763-135E-2F70-AA8E014165D3}"/>
              </a:ext>
            </a:extLst>
          </p:cNvPr>
          <p:cNvSpPr>
            <a:spLocks noGrp="1"/>
          </p:cNvSpPr>
          <p:nvPr>
            <p:ph type="sldNum" sz="quarter" idx="12"/>
          </p:nvPr>
        </p:nvSpPr>
        <p:spPr/>
        <p:txBody>
          <a:bodyPr/>
          <a:lstStyle/>
          <a:p>
            <a:fld id="{A409F8CE-5D97-4216-B43F-ADC3CFD9B875}" type="slidenum">
              <a:rPr lang="en-US" smtClean="0"/>
              <a:t>‹#›</a:t>
            </a:fld>
            <a:endParaRPr lang="en-US"/>
          </a:p>
        </p:txBody>
      </p:sp>
    </p:spTree>
    <p:extLst>
      <p:ext uri="{BB962C8B-B14F-4D97-AF65-F5344CB8AC3E}">
        <p14:creationId xmlns:p14="http://schemas.microsoft.com/office/powerpoint/2010/main" val="3737822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444C2-BC5E-3AA6-6A15-FFA9204175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89EC5C-07FE-07FC-FD8C-D9BD0309BD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D98BE6-6D28-352D-BDDF-906FB04501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2C3370-B124-3C2E-9E75-F3DF1C668225}"/>
              </a:ext>
            </a:extLst>
          </p:cNvPr>
          <p:cNvSpPr>
            <a:spLocks noGrp="1"/>
          </p:cNvSpPr>
          <p:nvPr>
            <p:ph type="dt" sz="half" idx="10"/>
          </p:nvPr>
        </p:nvSpPr>
        <p:spPr/>
        <p:txBody>
          <a:bodyPr/>
          <a:lstStyle/>
          <a:p>
            <a:fld id="{3C567297-BE80-4594-A8BF-3FDB72B99133}" type="datetimeFigureOut">
              <a:rPr lang="en-US" smtClean="0"/>
              <a:t>5/1/2023</a:t>
            </a:fld>
            <a:endParaRPr lang="en-US"/>
          </a:p>
        </p:txBody>
      </p:sp>
      <p:sp>
        <p:nvSpPr>
          <p:cNvPr id="6" name="Footer Placeholder 5">
            <a:extLst>
              <a:ext uri="{FF2B5EF4-FFF2-40B4-BE49-F238E27FC236}">
                <a16:creationId xmlns:a16="http://schemas.microsoft.com/office/drawing/2014/main" id="{543781AC-79F1-32FB-4ABE-6A80D7EAB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7B06EA-9DAC-A277-44D1-0215773522B6}"/>
              </a:ext>
            </a:extLst>
          </p:cNvPr>
          <p:cNvSpPr>
            <a:spLocks noGrp="1"/>
          </p:cNvSpPr>
          <p:nvPr>
            <p:ph type="sldNum" sz="quarter" idx="12"/>
          </p:nvPr>
        </p:nvSpPr>
        <p:spPr/>
        <p:txBody>
          <a:bodyPr/>
          <a:lstStyle/>
          <a:p>
            <a:fld id="{A409F8CE-5D97-4216-B43F-ADC3CFD9B875}" type="slidenum">
              <a:rPr lang="en-US" smtClean="0"/>
              <a:t>‹#›</a:t>
            </a:fld>
            <a:endParaRPr lang="en-US"/>
          </a:p>
        </p:txBody>
      </p:sp>
    </p:spTree>
    <p:extLst>
      <p:ext uri="{BB962C8B-B14F-4D97-AF65-F5344CB8AC3E}">
        <p14:creationId xmlns:p14="http://schemas.microsoft.com/office/powerpoint/2010/main" val="2743867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E456CA-6C39-02EA-5612-892F88F6EF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ABA6E7-DAF6-AFF8-7916-2A4CBA8233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8473BE-CD48-6F57-FA94-255304B5D5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567297-BE80-4594-A8BF-3FDB72B99133}" type="datetimeFigureOut">
              <a:rPr lang="en-US" smtClean="0"/>
              <a:t>5/1/2023</a:t>
            </a:fld>
            <a:endParaRPr lang="en-US"/>
          </a:p>
        </p:txBody>
      </p:sp>
      <p:sp>
        <p:nvSpPr>
          <p:cNvPr id="5" name="Footer Placeholder 4">
            <a:extLst>
              <a:ext uri="{FF2B5EF4-FFF2-40B4-BE49-F238E27FC236}">
                <a16:creationId xmlns:a16="http://schemas.microsoft.com/office/drawing/2014/main" id="{DECAD305-B77E-196E-6A03-6507FFDAE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315BF0-9650-B384-AC76-31225401DD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09F8CE-5D97-4216-B43F-ADC3CFD9B875}" type="slidenum">
              <a:rPr lang="en-US" smtClean="0"/>
              <a:t>‹#›</a:t>
            </a:fld>
            <a:endParaRPr lang="en-US"/>
          </a:p>
        </p:txBody>
      </p:sp>
    </p:spTree>
    <p:extLst>
      <p:ext uri="{BB962C8B-B14F-4D97-AF65-F5344CB8AC3E}">
        <p14:creationId xmlns:p14="http://schemas.microsoft.com/office/powerpoint/2010/main" val="23826069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yellow figures and a red figure on the other side">
            <a:extLst>
              <a:ext uri="{FF2B5EF4-FFF2-40B4-BE49-F238E27FC236}">
                <a16:creationId xmlns:a16="http://schemas.microsoft.com/office/drawing/2014/main" id="{E32E21D4-3317-1908-48D5-6CF89C688707}"/>
              </a:ext>
            </a:extLst>
          </p:cNvPr>
          <p:cNvPicPr>
            <a:picLocks noChangeAspect="1"/>
          </p:cNvPicPr>
          <p:nvPr/>
        </p:nvPicPr>
        <p:blipFill rotWithShape="1">
          <a:blip r:embed="rId3"/>
          <a:srcRect l="23298" t="9091"/>
          <a:stretch/>
        </p:blipFill>
        <p:spPr>
          <a:xfrm>
            <a:off x="20" y="10"/>
            <a:ext cx="8668492" cy="6857990"/>
          </a:xfrm>
          <a:prstGeom prst="rect">
            <a:avLst/>
          </a:prstGeom>
        </p:spPr>
      </p:pic>
      <p:sp>
        <p:nvSpPr>
          <p:cNvPr id="21" name="Rectangle 20">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24FB41-9624-441E-87D9-27CAF20E5EB5}"/>
              </a:ext>
            </a:extLst>
          </p:cNvPr>
          <p:cNvSpPr>
            <a:spLocks noGrp="1"/>
          </p:cNvSpPr>
          <p:nvPr>
            <p:ph type="ctrTitle"/>
          </p:nvPr>
        </p:nvSpPr>
        <p:spPr>
          <a:xfrm>
            <a:off x="7848600" y="1122363"/>
            <a:ext cx="4023360" cy="3204134"/>
          </a:xfrm>
        </p:spPr>
        <p:txBody>
          <a:bodyPr anchor="b">
            <a:normAutofit/>
          </a:bodyPr>
          <a:lstStyle/>
          <a:p>
            <a:pPr algn="l"/>
            <a:r>
              <a:rPr lang="en-US" sz="3700" dirty="0">
                <a:latin typeface="Constantia" panose="02030602050306030303" pitchFamily="18" charset="0"/>
              </a:rPr>
              <a:t>MAPHN Leadership Matters:</a:t>
            </a:r>
            <a:br>
              <a:rPr lang="en-US" sz="3700" dirty="0">
                <a:latin typeface="Constantia" panose="02030602050306030303" pitchFamily="18" charset="0"/>
              </a:rPr>
            </a:br>
            <a:r>
              <a:rPr lang="en-US" sz="3700" dirty="0">
                <a:latin typeface="Constantia" panose="02030602050306030303" pitchFamily="18" charset="0"/>
              </a:rPr>
              <a:t>The Future of Public Health Nursing</a:t>
            </a:r>
          </a:p>
        </p:txBody>
      </p:sp>
      <p:sp>
        <p:nvSpPr>
          <p:cNvPr id="3" name="Subtitle 2">
            <a:extLst>
              <a:ext uri="{FF2B5EF4-FFF2-40B4-BE49-F238E27FC236}">
                <a16:creationId xmlns:a16="http://schemas.microsoft.com/office/drawing/2014/main" id="{C015AEF4-4376-465C-8173-44D1D9F48216}"/>
              </a:ext>
            </a:extLst>
          </p:cNvPr>
          <p:cNvSpPr>
            <a:spLocks noGrp="1"/>
          </p:cNvSpPr>
          <p:nvPr>
            <p:ph type="subTitle" idx="1"/>
          </p:nvPr>
        </p:nvSpPr>
        <p:spPr>
          <a:xfrm>
            <a:off x="7848600" y="4872922"/>
            <a:ext cx="4023360" cy="1208141"/>
          </a:xfrm>
        </p:spPr>
        <p:txBody>
          <a:bodyPr>
            <a:normAutofit/>
          </a:bodyPr>
          <a:lstStyle/>
          <a:p>
            <a:pPr algn="l"/>
            <a:r>
              <a:rPr lang="en-US" sz="800" dirty="0">
                <a:latin typeface="Constantia" panose="02030602050306030303" pitchFamily="18" charset="0"/>
              </a:rPr>
              <a:t>Caroline Kinsella, BSN, RN, RS</a:t>
            </a:r>
          </a:p>
          <a:p>
            <a:pPr algn="l"/>
            <a:r>
              <a:rPr lang="en-US" sz="800" dirty="0">
                <a:latin typeface="Constantia" panose="02030602050306030303" pitchFamily="18" charset="0"/>
              </a:rPr>
              <a:t>Angela Kramer, MS, RN</a:t>
            </a:r>
          </a:p>
          <a:p>
            <a:pPr algn="l"/>
            <a:r>
              <a:rPr lang="en-US" sz="800" dirty="0">
                <a:latin typeface="Constantia" panose="02030602050306030303" pitchFamily="18" charset="0"/>
              </a:rPr>
              <a:t>Jessica Tracy, MSN, RN</a:t>
            </a:r>
          </a:p>
          <a:p>
            <a:pPr algn="l"/>
            <a:r>
              <a:rPr lang="en-US" sz="800" dirty="0">
                <a:latin typeface="Constantia" panose="02030602050306030303" pitchFamily="18" charset="0"/>
              </a:rPr>
              <a:t>Taylor West, BSN, RN</a:t>
            </a:r>
          </a:p>
          <a:p>
            <a:pPr algn="l"/>
            <a:r>
              <a:rPr lang="en-US" sz="800" dirty="0">
                <a:latin typeface="Constantia" panose="02030602050306030303" pitchFamily="18" charset="0"/>
              </a:rPr>
              <a:t>Tiffany Zike, MPH, BSN, RN</a:t>
            </a:r>
          </a:p>
          <a:p>
            <a:pPr algn="l"/>
            <a:endParaRPr lang="en-US" sz="800" dirty="0">
              <a:latin typeface="Constantia" panose="02030602050306030303" pitchFamily="18" charset="0"/>
            </a:endParaRP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319702"/>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A3CC463-F933-4AC4-86E1-5AC14B0C31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025D2DB-A12A-44DB-B00E-F4D622329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4180332" cy="2788074"/>
          </a:xfrm>
          <a:prstGeom prst="rect">
            <a:avLst/>
          </a:prstGeom>
          <a:solidFill>
            <a:srgbClr val="FFFFFF"/>
          </a:solidFill>
          <a:ln w="19050">
            <a:solidFill>
              <a:srgbClr val="A1C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font, poster, logo&#10;&#10;Description automatically generated">
            <a:extLst>
              <a:ext uri="{FF2B5EF4-FFF2-40B4-BE49-F238E27FC236}">
                <a16:creationId xmlns:a16="http://schemas.microsoft.com/office/drawing/2014/main" id="{2E85F928-2633-C1C7-129E-19593ADAE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279" y="643467"/>
            <a:ext cx="3389484" cy="2475653"/>
          </a:xfrm>
          <a:prstGeom prst="rect">
            <a:avLst/>
          </a:prstGeom>
        </p:spPr>
      </p:pic>
      <p:sp>
        <p:nvSpPr>
          <p:cNvPr id="18" name="Rectangle 17">
            <a:extLst>
              <a:ext uri="{FF2B5EF4-FFF2-40B4-BE49-F238E27FC236}">
                <a16:creationId xmlns:a16="http://schemas.microsoft.com/office/drawing/2014/main" id="{CE7E7877-F64E-4EEA-B778-138031EFF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4180332" cy="2788074"/>
          </a:xfrm>
          <a:prstGeom prst="rect">
            <a:avLst/>
          </a:prstGeom>
          <a:solidFill>
            <a:srgbClr val="FFFFFF"/>
          </a:solidFill>
          <a:ln w="19050">
            <a:solidFill>
              <a:srgbClr val="A1C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Description automatically generated with medium confidence">
            <a:extLst>
              <a:ext uri="{FF2B5EF4-FFF2-40B4-BE49-F238E27FC236}">
                <a16:creationId xmlns:a16="http://schemas.microsoft.com/office/drawing/2014/main" id="{364B4F6B-9E2E-69E1-B871-394869D30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49" y="4299757"/>
            <a:ext cx="3854945" cy="1368505"/>
          </a:xfrm>
          <a:prstGeom prst="rect">
            <a:avLst/>
          </a:prstGeom>
        </p:spPr>
      </p:pic>
      <p:sp>
        <p:nvSpPr>
          <p:cNvPr id="20" name="Rectangle 19">
            <a:extLst>
              <a:ext uri="{FF2B5EF4-FFF2-40B4-BE49-F238E27FC236}">
                <a16:creationId xmlns:a16="http://schemas.microsoft.com/office/drawing/2014/main" id="{7DD6C4F3-70FD-4F13-919C-702EE4886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building, house, outdoor, plant">
            <a:extLst>
              <a:ext uri="{FF2B5EF4-FFF2-40B4-BE49-F238E27FC236}">
                <a16:creationId xmlns:a16="http://schemas.microsoft.com/office/drawing/2014/main" id="{2F8E8B68-F330-D5A5-423B-969ABDF06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4764" y="1032248"/>
            <a:ext cx="6410084" cy="4807563"/>
          </a:xfrm>
          <a:prstGeom prst="rect">
            <a:avLst/>
          </a:prstGeom>
        </p:spPr>
      </p:pic>
    </p:spTree>
    <p:extLst>
      <p:ext uri="{BB962C8B-B14F-4D97-AF65-F5344CB8AC3E}">
        <p14:creationId xmlns:p14="http://schemas.microsoft.com/office/powerpoint/2010/main" val="3586875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704" name="Rectangle 114695">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5">
            <a:extLst>
              <a:ext uri="{FF2B5EF4-FFF2-40B4-BE49-F238E27FC236}">
                <a16:creationId xmlns:a16="http://schemas.microsoft.com/office/drawing/2014/main" id="{2C80D52D-F46F-611E-7774-F23C4C8D9D51}"/>
              </a:ext>
            </a:extLst>
          </p:cNvPr>
          <p:cNvSpPr>
            <a:spLocks noChangeArrowheads="1"/>
          </p:cNvSpPr>
          <p:nvPr/>
        </p:nvSpPr>
        <p:spPr bwMode="auto">
          <a:xfrm>
            <a:off x="5368974" y="507263"/>
            <a:ext cx="6349550" cy="1667569"/>
          </a:xfrm>
          <a:prstGeom prst="rect">
            <a:avLst/>
          </a:prstGeom>
        </p:spPr>
        <p:txBody>
          <a:bodyPr vert="horz" lIns="91440" tIns="45720" rIns="91440" bIns="45720" rtlCol="0" anchor="b">
            <a:prstTxWarp prst="textNoShape">
              <a:avLst/>
            </a:prstTxWarp>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Light" panose="020F0302020204030204"/>
                <a:ea typeface="+mn-ea"/>
                <a:cs typeface="+mn-cs"/>
              </a:rPr>
              <a:t>Leadership Matters Training Program </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Light" panose="020F0302020204030204"/>
                <a:ea typeface="+mn-ea"/>
                <a:cs typeface="+mn-cs"/>
              </a:rPr>
              <a:t>For Public Leaders </a:t>
            </a:r>
            <a:endParaRPr kumimoji="1" lang="en-US" sz="25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descr="A picture containing text, font, poster, logo&#10;&#10;Description automatically generated">
            <a:extLst>
              <a:ext uri="{FF2B5EF4-FFF2-40B4-BE49-F238E27FC236}">
                <a16:creationId xmlns:a16="http://schemas.microsoft.com/office/drawing/2014/main" id="{6220E6BB-9EB7-C5C1-3F15-1D6EF182C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130" y="1797592"/>
            <a:ext cx="3876165" cy="2831120"/>
          </a:xfrm>
          <a:prstGeom prst="rect">
            <a:avLst/>
          </a:prstGeom>
        </p:spPr>
      </p:pic>
      <p:sp>
        <p:nvSpPr>
          <p:cNvPr id="114691" name="Rectangle 3"/>
          <p:cNvSpPr>
            <a:spLocks noChangeArrowheads="1"/>
          </p:cNvSpPr>
          <p:nvPr/>
        </p:nvSpPr>
        <p:spPr bwMode="auto">
          <a:xfrm>
            <a:off x="5368549" y="2418571"/>
            <a:ext cx="6557121" cy="3197464"/>
          </a:xfrm>
          <a:prstGeom prst="rect">
            <a:avLst/>
          </a:prstGeom>
        </p:spPr>
        <p:txBody>
          <a:bodyPr vert="horz" lIns="91440" tIns="45720" rIns="91440" bIns="45720" rtlCol="0" anchor="t">
            <a:prstTxWarp prst="textNoShape">
              <a:avLst/>
            </a:prstTxWarp>
            <a:normAutofit/>
          </a:bodyPr>
          <a:lstStyle/>
          <a:p>
            <a:pPr marL="342900" marR="0" lvl="0" indent="-2286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Phase 1</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Eight days of classroom training (course descriptions to follow)</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Phase 2:</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Execution of an Innovations Project which could 		be a continuation of 	this project in year two.</a:t>
            </a:r>
          </a:p>
          <a:p>
            <a:pPr marL="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Phase  3: </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Share outcomes, best practices and what we would 	do 	differently with colleagues and alumni of this program. </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7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200"/>
              </a:spcBef>
              <a:spcAft>
                <a:spcPts val="30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705" name="Rectangle 114697">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706" name="Rectangle 114699">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E105CC0-94FC-8C59-71BB-A77376CC534B}"/>
              </a:ext>
            </a:extLst>
          </p:cNvPr>
          <p:cNvSpPr txBox="1"/>
          <p:nvPr/>
        </p:nvSpPr>
        <p:spPr>
          <a:xfrm>
            <a:off x="266330" y="5246703"/>
            <a:ext cx="116830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“If your actions inspire others to dream more, learn more, do more and become more, you are a leader.” -John Quincy Adam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775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707" name="Rectangle 114706">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2C80D52D-F46F-611E-7774-F23C4C8D9D51}"/>
              </a:ext>
            </a:extLst>
          </p:cNvPr>
          <p:cNvSpPr>
            <a:spLocks noChangeArrowheads="1"/>
          </p:cNvSpPr>
          <p:nvPr/>
        </p:nvSpPr>
        <p:spPr bwMode="auto">
          <a:xfrm>
            <a:off x="645063" y="126460"/>
            <a:ext cx="4471685" cy="1845885"/>
          </a:xfrm>
          <a:prstGeom prst="rect">
            <a:avLst/>
          </a:prstGeom>
        </p:spPr>
        <p:txBody>
          <a:bodyPr vert="horz" lIns="91440" tIns="45720" rIns="91440" bIns="45720" rtlCol="0" anchor="b">
            <a:prstTxWarp prst="textNoShape">
              <a:avLst/>
            </a:prstTxWarp>
            <a:normAutofit/>
          </a:bodyPr>
          <a:lstStyle/>
          <a:p>
            <a:pPr>
              <a:lnSpc>
                <a:spcPct val="90000"/>
              </a:lnSpc>
              <a:spcBef>
                <a:spcPct val="0"/>
              </a:spcBef>
              <a:spcAft>
                <a:spcPts val="600"/>
              </a:spcAft>
            </a:pPr>
            <a:endParaRPr lang="en-US" sz="900" b="0" i="0" u="none" strike="noStrike" kern="1200" baseline="0" dirty="0">
              <a:solidFill>
                <a:schemeClr val="tx1"/>
              </a:solidFill>
              <a:latin typeface="+mj-lt"/>
              <a:ea typeface="+mj-ea"/>
              <a:cs typeface="+mj-cs"/>
            </a:endParaRPr>
          </a:p>
          <a:p>
            <a:pPr marL="0" marR="0" lvl="0" indent="0" fontAlgn="auto">
              <a:lnSpc>
                <a:spcPct val="90000"/>
              </a:lnSpc>
              <a:spcBef>
                <a:spcPct val="0"/>
              </a:spcBef>
              <a:spcAft>
                <a:spcPts val="600"/>
              </a:spcAft>
              <a:buClrTx/>
              <a:buSzTx/>
              <a:tabLst/>
              <a:defRPr/>
            </a:pPr>
            <a:r>
              <a:rPr lang="en-US" sz="2000" b="0" i="0" u="none" strike="noStrike" kern="1200" baseline="0" dirty="0">
                <a:solidFill>
                  <a:schemeClr val="tx1"/>
                </a:solidFill>
                <a:latin typeface="+mj-lt"/>
                <a:ea typeface="+mj-ea"/>
                <a:cs typeface="+mj-cs"/>
              </a:rPr>
              <a:t> </a:t>
            </a:r>
            <a:endParaRPr kumimoji="0" lang="en-US" sz="2000" b="0" i="0" u="none" strike="noStrike" kern="1200" cap="none" spc="0" normalizeH="0" baseline="0" noProof="0" dirty="0">
              <a:ln>
                <a:noFill/>
              </a:ln>
              <a:solidFill>
                <a:schemeClr val="tx1"/>
              </a:solidFill>
              <a:effectLst/>
              <a:uLnTx/>
              <a:uFillTx/>
              <a:latin typeface="+mj-lt"/>
              <a:ea typeface="+mj-ea"/>
              <a:cs typeface="+mj-cs"/>
            </a:endParaRPr>
          </a:p>
          <a:p>
            <a:pPr marL="0" marR="0" lvl="0" indent="0" fontAlgn="auto">
              <a:lnSpc>
                <a:spcPct val="90000"/>
              </a:lnSpc>
              <a:spcBef>
                <a:spcPct val="0"/>
              </a:spcBef>
              <a:spcAft>
                <a:spcPts val="600"/>
              </a:spcAft>
              <a:buClrTx/>
              <a:buSzTx/>
              <a:tabLst/>
              <a:defRPr/>
            </a:pPr>
            <a:r>
              <a:rPr kumimoji="1" lang="en-US" sz="2000" b="1" i="0" u="none" strike="noStrike" kern="1200" cap="none" spc="0" normalizeH="0" baseline="0" noProof="0" dirty="0">
                <a:ln>
                  <a:noFill/>
                </a:ln>
                <a:solidFill>
                  <a:schemeClr val="tx1"/>
                </a:solidFill>
                <a:effectLst/>
                <a:uLnTx/>
                <a:uFillTx/>
                <a:latin typeface="+mj-lt"/>
                <a:ea typeface="+mj-ea"/>
                <a:cs typeface="+mj-cs"/>
              </a:rPr>
              <a:t>MAPHN Leadership Matters: </a:t>
            </a:r>
          </a:p>
          <a:p>
            <a:pPr marL="0" marR="0" lvl="0" indent="0" fontAlgn="auto">
              <a:lnSpc>
                <a:spcPct val="90000"/>
              </a:lnSpc>
              <a:spcBef>
                <a:spcPct val="0"/>
              </a:spcBef>
              <a:spcAft>
                <a:spcPts val="600"/>
              </a:spcAft>
              <a:buClrTx/>
              <a:buSzTx/>
              <a:tabLst/>
              <a:defRPr/>
            </a:pPr>
            <a:r>
              <a:rPr kumimoji="0" lang="en-US" sz="2000" b="1" i="0" u="none" strike="noStrike" kern="1200" cap="none" spc="0" normalizeH="0" baseline="0" noProof="0" dirty="0">
                <a:ln>
                  <a:noFill/>
                </a:ln>
                <a:solidFill>
                  <a:schemeClr val="tx1"/>
                </a:solidFill>
                <a:effectLst/>
                <a:uLnTx/>
                <a:uFillTx/>
                <a:latin typeface="+mj-lt"/>
                <a:ea typeface="+mj-ea"/>
                <a:cs typeface="+mj-cs"/>
              </a:rPr>
              <a:t>How We Prepared ourselves for this Work </a:t>
            </a:r>
          </a:p>
          <a:p>
            <a:pPr marL="0" marR="0" lvl="0" indent="0" fontAlgn="auto">
              <a:lnSpc>
                <a:spcPct val="90000"/>
              </a:lnSpc>
              <a:spcBef>
                <a:spcPct val="0"/>
              </a:spcBef>
              <a:spcAft>
                <a:spcPts val="600"/>
              </a:spcAft>
              <a:buClrTx/>
              <a:buSzTx/>
              <a:tabLst/>
              <a:defRPr/>
            </a:pPr>
            <a:r>
              <a:rPr kumimoji="0" lang="en-US" sz="2000" b="1" i="0" u="none" strike="noStrike" kern="1200" cap="none" spc="0" normalizeH="0" baseline="0" noProof="0" dirty="0">
                <a:ln>
                  <a:noFill/>
                </a:ln>
                <a:solidFill>
                  <a:schemeClr val="tx1"/>
                </a:solidFill>
                <a:effectLst/>
                <a:uLnTx/>
                <a:uFillTx/>
                <a:latin typeface="+mj-lt"/>
                <a:ea typeface="+mj-ea"/>
                <a:cs typeface="+mj-cs"/>
              </a:rPr>
              <a:t>Phase I: The Classroom</a:t>
            </a:r>
            <a:endParaRPr kumimoji="1" lang="en-US" sz="2000" b="1" i="0" u="none" strike="noStrike" kern="1200" cap="none" spc="0" normalizeH="0" baseline="0" noProof="0" dirty="0">
              <a:ln>
                <a:noFill/>
              </a:ln>
              <a:solidFill>
                <a:schemeClr val="tx1"/>
              </a:solidFill>
              <a:effectLst/>
              <a:uLnTx/>
              <a:uFillTx/>
              <a:latin typeface="+mj-lt"/>
              <a:ea typeface="+mj-ea"/>
              <a:cs typeface="+mj-cs"/>
            </a:endParaRPr>
          </a:p>
          <a:p>
            <a:pPr>
              <a:lnSpc>
                <a:spcPct val="90000"/>
              </a:lnSpc>
              <a:spcBef>
                <a:spcPct val="0"/>
              </a:spcBef>
              <a:spcAft>
                <a:spcPts val="600"/>
              </a:spcAft>
            </a:pPr>
            <a:endParaRPr lang="en-US" sz="2000" b="0" i="0" u="none" strike="noStrike" kern="1200" baseline="0" dirty="0">
              <a:solidFill>
                <a:schemeClr val="tx1"/>
              </a:solidFill>
              <a:latin typeface="+mj-lt"/>
              <a:ea typeface="+mj-ea"/>
              <a:cs typeface="+mj-cs"/>
            </a:endParaRPr>
          </a:p>
        </p:txBody>
      </p:sp>
      <p:sp>
        <p:nvSpPr>
          <p:cNvPr id="114709" name="Rectangle 114708">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4C6C436-544F-C0EE-9C6D-670EDBF03A17}"/>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marL="342900" marR="0" lvl="0" indent="-228600">
              <a:lnSpc>
                <a:spcPct val="90000"/>
              </a:lnSpc>
              <a:spcBef>
                <a:spcPts val="0"/>
              </a:spcBef>
              <a:spcAft>
                <a:spcPts val="600"/>
              </a:spcAft>
              <a:buFont typeface="Arial" panose="020B0604020202020204" pitchFamily="34" charset="0"/>
              <a:buChar char="•"/>
            </a:pPr>
            <a:r>
              <a:rPr lang="en-US" b="1" dirty="0">
                <a:effectLst/>
              </a:rPr>
              <a:t>Facilitation Practices for Public Leaders   </a:t>
            </a:r>
            <a:r>
              <a:rPr lang="en-US" dirty="0">
                <a:effectLst/>
              </a:rPr>
              <a:t>September 16-17, 2022</a:t>
            </a:r>
          </a:p>
          <a:p>
            <a:pPr marL="342900" marR="0" lvl="0" indent="-228600">
              <a:lnSpc>
                <a:spcPct val="90000"/>
              </a:lnSpc>
              <a:spcBef>
                <a:spcPts val="0"/>
              </a:spcBef>
              <a:spcAft>
                <a:spcPts val="600"/>
              </a:spcAft>
              <a:buFont typeface="Arial" panose="020B0604020202020204" pitchFamily="34" charset="0"/>
              <a:buChar char="•"/>
            </a:pPr>
            <a:r>
              <a:rPr lang="en-US" dirty="0">
                <a:effectLst/>
              </a:rPr>
              <a:t>Systems Thinking for Public Leaders   October 14-15, 2022 </a:t>
            </a:r>
          </a:p>
          <a:p>
            <a:pPr marL="342900" marR="0" lvl="0" indent="-228600">
              <a:lnSpc>
                <a:spcPct val="90000"/>
              </a:lnSpc>
              <a:spcBef>
                <a:spcPts val="0"/>
              </a:spcBef>
              <a:spcAft>
                <a:spcPts val="600"/>
              </a:spcAft>
              <a:buFont typeface="Arial" panose="020B0604020202020204" pitchFamily="34" charset="0"/>
              <a:buChar char="•"/>
            </a:pPr>
            <a:r>
              <a:rPr lang="en-US" dirty="0">
                <a:effectLst/>
              </a:rPr>
              <a:t>Negotiation Strategies for Public Leaders   November 4-5, 2022     </a:t>
            </a:r>
          </a:p>
          <a:p>
            <a:pPr marL="342900" marR="0" lvl="0" indent="-228600">
              <a:lnSpc>
                <a:spcPct val="90000"/>
              </a:lnSpc>
              <a:spcBef>
                <a:spcPts val="0"/>
              </a:spcBef>
              <a:spcAft>
                <a:spcPts val="600"/>
              </a:spcAft>
              <a:buFont typeface="Arial" panose="020B0604020202020204" pitchFamily="34" charset="0"/>
              <a:buChar char="•"/>
            </a:pPr>
            <a:r>
              <a:rPr lang="en-US" dirty="0">
                <a:effectLst/>
              </a:rPr>
              <a:t>Strategic Alignment for High Performance   January 20-21, 2023</a:t>
            </a:r>
          </a:p>
        </p:txBody>
      </p:sp>
      <p:sp>
        <p:nvSpPr>
          <p:cNvPr id="114711" name="Rectangle 114710">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13" name="Rectangle 114712">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15" name="Rectangle 1147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7A10059-29B3-9204-B0EC-B9C9B359E97E}"/>
              </a:ext>
            </a:extLst>
          </p:cNvPr>
          <p:cNvPicPr>
            <a:picLocks noChangeAspect="1"/>
          </p:cNvPicPr>
          <p:nvPr/>
        </p:nvPicPr>
        <p:blipFill>
          <a:blip r:embed="rId3"/>
          <a:stretch>
            <a:fillRect/>
          </a:stretch>
        </p:blipFill>
        <p:spPr>
          <a:xfrm>
            <a:off x="5987738" y="1293513"/>
            <a:ext cx="5628018" cy="4038103"/>
          </a:xfrm>
          <a:prstGeom prst="rect">
            <a:avLst/>
          </a:prstGeom>
        </p:spPr>
      </p:pic>
      <p:sp>
        <p:nvSpPr>
          <p:cNvPr id="114691" name="Rectangle 3"/>
          <p:cNvSpPr>
            <a:spLocks noChangeArrowheads="1"/>
          </p:cNvSpPr>
          <p:nvPr/>
        </p:nvSpPr>
        <p:spPr bwMode="auto">
          <a:xfrm>
            <a:off x="498834" y="2487168"/>
            <a:ext cx="11039431" cy="4512564"/>
          </a:xfrm>
          <a:prstGeom prst="rect">
            <a:avLst/>
          </a:prstGeom>
        </p:spPr>
        <p:txBody>
          <a:bodyPr vert="horz" lIns="91440" tIns="45720" rIns="91440" bIns="45720" rtlCol="0">
            <a:prstTxWarp prst="textNoShape">
              <a:avLst/>
            </a:prstTxWarp>
            <a:normAutofit/>
          </a:bodyPr>
          <a:lstStyle/>
          <a:p>
            <a:pPr>
              <a:lnSpc>
                <a:spcPct val="90000"/>
              </a:lnSpc>
              <a:spcBef>
                <a:spcPts val="1200"/>
              </a:spcBef>
              <a:spcAft>
                <a:spcPts val="300"/>
              </a:spcAft>
            </a:pPr>
            <a:endParaRPr lang="en-US" sz="1400" dirty="0"/>
          </a:p>
        </p:txBody>
      </p:sp>
    </p:spTree>
    <p:extLst>
      <p:ext uri="{BB962C8B-B14F-4D97-AF65-F5344CB8AC3E}">
        <p14:creationId xmlns:p14="http://schemas.microsoft.com/office/powerpoint/2010/main" val="992095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748" name="Rectangle 114747">
            <a:extLst>
              <a:ext uri="{FF2B5EF4-FFF2-40B4-BE49-F238E27FC236}">
                <a16:creationId xmlns:a16="http://schemas.microsoft.com/office/drawing/2014/main" id="{E18F6E8B-15ED-43C7-94BA-91549A651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2C80D52D-F46F-611E-7774-F23C4C8D9D51}"/>
              </a:ext>
            </a:extLst>
          </p:cNvPr>
          <p:cNvSpPr>
            <a:spLocks noChangeArrowheads="1"/>
          </p:cNvSpPr>
          <p:nvPr/>
        </p:nvSpPr>
        <p:spPr bwMode="auto">
          <a:xfrm>
            <a:off x="1051404" y="2060199"/>
            <a:ext cx="4900144" cy="2736965"/>
          </a:xfrm>
          <a:prstGeom prst="rect">
            <a:avLst/>
          </a:prstGeom>
        </p:spPr>
        <p:txBody>
          <a:bodyPr vert="horz" lIns="91440" tIns="45720" rIns="91440" bIns="45720" rtlCol="0" anchor="t">
            <a:prstTxWarp prst="textNoShape">
              <a:avLst/>
            </a:prstTxWarp>
            <a:normAutofit/>
          </a:bodyPr>
          <a:lstStyle/>
          <a:p>
            <a:pPr marL="0" marR="0" lvl="0" indent="0" fontAlgn="auto">
              <a:lnSpc>
                <a:spcPct val="90000"/>
              </a:lnSpc>
              <a:spcBef>
                <a:spcPct val="0"/>
              </a:spcBef>
              <a:spcAft>
                <a:spcPts val="600"/>
              </a:spcAft>
              <a:buClrTx/>
              <a:buSzTx/>
              <a:tabLst/>
              <a:defRPr/>
            </a:pPr>
            <a:endParaRPr kumimoji="0" lang="en-US" sz="4200" b="0" i="0" u="none" strike="noStrike" cap="none" spc="0" normalizeH="0" baseline="0" noProof="0" dirty="0">
              <a:ln>
                <a:noFill/>
              </a:ln>
              <a:effectLst/>
              <a:uLnTx/>
              <a:uFillTx/>
              <a:latin typeface="+mj-lt"/>
              <a:ea typeface="+mj-ea"/>
              <a:cs typeface="+mj-cs"/>
            </a:endParaRPr>
          </a:p>
          <a:p>
            <a:pPr marL="0" marR="0" lvl="0" indent="0" fontAlgn="auto">
              <a:lnSpc>
                <a:spcPct val="90000"/>
              </a:lnSpc>
              <a:spcBef>
                <a:spcPct val="0"/>
              </a:spcBef>
              <a:spcAft>
                <a:spcPts val="600"/>
              </a:spcAft>
              <a:buClrTx/>
              <a:buSzTx/>
              <a:tabLst/>
              <a:defRPr/>
            </a:pPr>
            <a:r>
              <a:rPr kumimoji="1" lang="en-US" sz="4200" b="1" i="0" u="none" strike="noStrike" cap="none" spc="0" normalizeH="0" baseline="0" noProof="0" dirty="0">
                <a:ln>
                  <a:noFill/>
                </a:ln>
                <a:effectLst/>
                <a:uLnTx/>
                <a:uFillTx/>
                <a:latin typeface="+mj-lt"/>
                <a:ea typeface="+mj-ea"/>
                <a:cs typeface="+mj-cs"/>
              </a:rPr>
              <a:t>MAPHN Leadership Matters: Innovations Project</a:t>
            </a:r>
            <a:endParaRPr kumimoji="0" lang="en-US" sz="4200" b="1" i="0" u="none" strike="noStrike" cap="none" spc="0" normalizeH="0" baseline="0" noProof="0" dirty="0">
              <a:ln>
                <a:noFill/>
              </a:ln>
              <a:effectLst/>
              <a:uLnTx/>
              <a:uFillTx/>
              <a:latin typeface="+mj-lt"/>
              <a:ea typeface="+mj-ea"/>
              <a:cs typeface="+mj-cs"/>
            </a:endParaRPr>
          </a:p>
          <a:p>
            <a:pPr marL="0" marR="0" lvl="0" indent="0" fontAlgn="auto">
              <a:lnSpc>
                <a:spcPct val="90000"/>
              </a:lnSpc>
              <a:spcBef>
                <a:spcPct val="0"/>
              </a:spcBef>
              <a:spcAft>
                <a:spcPts val="600"/>
              </a:spcAft>
              <a:buClrTx/>
              <a:buSzTx/>
              <a:tabLst/>
              <a:defRPr/>
            </a:pPr>
            <a:endParaRPr kumimoji="1" lang="en-US" sz="4200" b="1" i="0" u="none" strike="noStrike" cap="none" spc="0" normalizeH="0" baseline="0" noProof="0" dirty="0">
              <a:ln>
                <a:noFill/>
              </a:ln>
              <a:effectLst/>
              <a:uLnTx/>
              <a:uFillTx/>
              <a:latin typeface="+mj-lt"/>
              <a:ea typeface="+mj-ea"/>
              <a:cs typeface="+mj-cs"/>
            </a:endParaRPr>
          </a:p>
        </p:txBody>
      </p:sp>
      <p:grpSp>
        <p:nvGrpSpPr>
          <p:cNvPr id="114750" name="Group 11474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114751" name="Rectangle 11475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52" name="Rectangle 11475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53" name="Rectangle 11475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755" name="Rectangle 11475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757" name="Rectangle 114756">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1F59614-28EF-4F42-475E-F7109A85FC02}"/>
              </a:ext>
            </a:extLst>
          </p:cNvPr>
          <p:cNvPicPr>
            <a:picLocks noChangeAspect="1"/>
          </p:cNvPicPr>
          <p:nvPr/>
        </p:nvPicPr>
        <p:blipFill>
          <a:blip r:embed="rId3"/>
          <a:stretch>
            <a:fillRect/>
          </a:stretch>
        </p:blipFill>
        <p:spPr>
          <a:xfrm>
            <a:off x="7412577" y="471748"/>
            <a:ext cx="3728019" cy="2552007"/>
          </a:xfrm>
          <a:prstGeom prst="rect">
            <a:avLst/>
          </a:prstGeom>
        </p:spPr>
      </p:pic>
      <p:sp>
        <p:nvSpPr>
          <p:cNvPr id="114759" name="Rectangle 11475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EBF55D6-EC3E-BBF2-345C-9ED64301AAF2}"/>
              </a:ext>
            </a:extLst>
          </p:cNvPr>
          <p:cNvPicPr>
            <a:picLocks noChangeAspect="1"/>
          </p:cNvPicPr>
          <p:nvPr/>
        </p:nvPicPr>
        <p:blipFill>
          <a:blip r:embed="rId4"/>
          <a:stretch>
            <a:fillRect/>
          </a:stretch>
        </p:blipFill>
        <p:spPr>
          <a:xfrm>
            <a:off x="7114162" y="3784524"/>
            <a:ext cx="4324849" cy="2335418"/>
          </a:xfrm>
          <a:prstGeom prst="rect">
            <a:avLst/>
          </a:prstGeom>
        </p:spPr>
      </p:pic>
      <p:sp>
        <p:nvSpPr>
          <p:cNvPr id="114691" name="Rectangle 3"/>
          <p:cNvSpPr>
            <a:spLocks noChangeArrowheads="1"/>
          </p:cNvSpPr>
          <p:nvPr/>
        </p:nvSpPr>
        <p:spPr bwMode="auto">
          <a:xfrm>
            <a:off x="5656218" y="1463039"/>
            <a:ext cx="5542387" cy="4300447"/>
          </a:xfrm>
          <a:prstGeom prst="rect">
            <a:avLst/>
          </a:prstGeom>
        </p:spPr>
        <p:txBody>
          <a:bodyPr vert="horz" lIns="91440" tIns="45720" rIns="91440" bIns="45720" rtlCol="0" anchor="t">
            <a:prstTxWarp prst="textNoShape">
              <a:avLst/>
            </a:prstTxWarp>
            <a:normAutofit/>
          </a:bodyPr>
          <a:lstStyle/>
          <a:p>
            <a:pPr marL="0" marR="0" lvl="0" indent="-228600" fontAlgn="auto">
              <a:lnSpc>
                <a:spcPct val="90000"/>
              </a:lnSpc>
              <a:spcBef>
                <a:spcPts val="0"/>
              </a:spcBef>
              <a:spcAft>
                <a:spcPts val="8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a:p>
            <a:pPr marL="0" marR="0" lvl="0" indent="-228600" fontAlgn="auto">
              <a:lnSpc>
                <a:spcPct val="90000"/>
              </a:lnSpc>
              <a:spcBef>
                <a:spcPts val="0"/>
              </a:spcBef>
              <a:spcAft>
                <a:spcPts val="8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a:p>
            <a:pPr marL="0" marR="0" lvl="0" indent="-228600" fontAlgn="auto">
              <a:lnSpc>
                <a:spcPct val="90000"/>
              </a:lnSpc>
              <a:spcBef>
                <a:spcPts val="0"/>
              </a:spcBef>
              <a:spcAft>
                <a:spcPts val="8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a:p>
            <a:pPr marL="0" marR="0" lvl="0" indent="-228600" fontAlgn="auto">
              <a:lnSpc>
                <a:spcPct val="90000"/>
              </a:lnSpc>
              <a:spcBef>
                <a:spcPts val="0"/>
              </a:spcBef>
              <a:spcAft>
                <a:spcPts val="8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a:p>
            <a:pPr marL="0" marR="0" lvl="0" indent="-228600" fontAlgn="auto">
              <a:lnSpc>
                <a:spcPct val="90000"/>
              </a:lnSpc>
              <a:spcBef>
                <a:spcPts val="0"/>
              </a:spcBef>
              <a:spcAft>
                <a:spcPts val="8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a:p>
            <a:pPr marL="0" marR="0" lvl="0" indent="-228600" fontAlgn="auto">
              <a:lnSpc>
                <a:spcPct val="90000"/>
              </a:lnSpc>
              <a:spcBef>
                <a:spcPts val="0"/>
              </a:spcBef>
              <a:spcAft>
                <a:spcPts val="8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a:p>
            <a:pPr marL="0" marR="0" lvl="0" indent="-228600" fontAlgn="auto">
              <a:lnSpc>
                <a:spcPct val="90000"/>
              </a:lnSpc>
              <a:spcBef>
                <a:spcPts val="0"/>
              </a:spcBef>
              <a:spcAft>
                <a:spcPts val="8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a:p>
            <a:pPr marL="0" marR="0" lvl="0" indent="-228600" fontAlgn="auto">
              <a:lnSpc>
                <a:spcPct val="90000"/>
              </a:lnSpc>
              <a:spcBef>
                <a:spcPts val="1200"/>
              </a:spcBef>
              <a:spcAft>
                <a:spcPts val="300"/>
              </a:spcAft>
              <a:buClrTx/>
              <a:buSzTx/>
              <a:buFont typeface="Arial" panose="020B0604020202020204" pitchFamily="34" charset="0"/>
              <a:buChar char="•"/>
              <a:tabLst/>
              <a:defRPr/>
            </a:pPr>
            <a:endParaRPr kumimoji="0" lang="en-US" sz="2200" b="0" i="0" u="none" strike="noStrike" cap="none" spc="0" normalizeH="0" baseline="0" noProof="0" dirty="0">
              <a:ln>
                <a:noFill/>
              </a:ln>
              <a:effectLst/>
              <a:uLnTx/>
              <a:uFillTx/>
            </a:endParaRPr>
          </a:p>
        </p:txBody>
      </p:sp>
    </p:spTree>
    <p:extLst>
      <p:ext uri="{BB962C8B-B14F-4D97-AF65-F5344CB8AC3E}">
        <p14:creationId xmlns:p14="http://schemas.microsoft.com/office/powerpoint/2010/main" val="1060728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6">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347BC0-92C0-47DA-8BD7-49624D5090F6}"/>
              </a:ext>
            </a:extLst>
          </p:cNvPr>
          <p:cNvSpPr>
            <a:spLocks noGrp="1"/>
          </p:cNvSpPr>
          <p:nvPr>
            <p:ph type="title"/>
          </p:nvPr>
        </p:nvSpPr>
        <p:spPr>
          <a:xfrm>
            <a:off x="472169" y="4883545"/>
            <a:ext cx="4143193" cy="1556907"/>
          </a:xfrm>
        </p:spPr>
        <p:txBody>
          <a:bodyPr vert="horz" lIns="91440" tIns="45720" rIns="91440" bIns="45720" rtlCol="0" anchor="ctr">
            <a:normAutofit fontScale="90000"/>
          </a:bodyPr>
          <a:lstStyle/>
          <a:p>
            <a:pPr algn="l"/>
            <a:r>
              <a:rPr lang="en-US" sz="1800" b="0" i="0" u="none" strike="noStrike" baseline="0" dirty="0">
                <a:solidFill>
                  <a:srgbClr val="333333"/>
                </a:solidFill>
                <a:latin typeface="T3Font_11"/>
              </a:rPr>
              <a:t>June 9, 2021, more than 130 local public health professionals, 10 State Legislative Officials </a:t>
            </a:r>
            <a:r>
              <a:rPr lang="en-US" sz="1800" b="0" i="0" u="none" strike="noStrike" baseline="0" dirty="0">
                <a:solidFill>
                  <a:srgbClr val="333333"/>
                </a:solidFill>
                <a:latin typeface="T3Font_12"/>
              </a:rPr>
              <a:t>&amp; </a:t>
            </a:r>
            <a:r>
              <a:rPr lang="en-US" sz="1800" b="0" i="0" u="none" strike="noStrike" baseline="0" dirty="0">
                <a:solidFill>
                  <a:srgbClr val="333333"/>
                </a:solidFill>
                <a:latin typeface="T3Font_11"/>
              </a:rPr>
              <a:t>offices and more than 5 major news outlets rallied in front of the Boston State House to advocate for the use of the federal dollars from the American Rescue Plan Act (ARPA of 2021) to invest in local public health systems.</a:t>
            </a:r>
            <a:endParaRPr lang="en-US" sz="3200" dirty="0"/>
          </a:p>
        </p:txBody>
      </p:sp>
      <p:sp>
        <p:nvSpPr>
          <p:cNvPr id="26" name="Rectangle 18">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2">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people standing outside">
            <a:extLst>
              <a:ext uri="{FF2B5EF4-FFF2-40B4-BE49-F238E27FC236}">
                <a16:creationId xmlns:a16="http://schemas.microsoft.com/office/drawing/2014/main" id="{85976148-95EE-87AF-10DB-07B92D4E546E}"/>
              </a:ext>
            </a:extLst>
          </p:cNvPr>
          <p:cNvPicPr>
            <a:picLocks noChangeAspect="1"/>
          </p:cNvPicPr>
          <p:nvPr/>
        </p:nvPicPr>
        <p:blipFill rotWithShape="1">
          <a:blip r:embed="rId3">
            <a:extLst>
              <a:ext uri="{28A0092B-C50C-407E-A947-70E740481C1C}">
                <a14:useLocalDpi xmlns:a14="http://schemas.microsoft.com/office/drawing/2010/main" val="0"/>
              </a:ext>
            </a:extLst>
          </a:blip>
          <a:srcRect l="1" t="34596" r="-462" b="15320"/>
          <a:stretch/>
        </p:blipFill>
        <p:spPr>
          <a:xfrm>
            <a:off x="726332" y="330740"/>
            <a:ext cx="11121957" cy="4158620"/>
          </a:xfrm>
          <a:prstGeom prst="rect">
            <a:avLst/>
          </a:prstGeom>
        </p:spPr>
      </p:pic>
      <p:sp>
        <p:nvSpPr>
          <p:cNvPr id="6" name="Rectangle 5">
            <a:extLst>
              <a:ext uri="{FF2B5EF4-FFF2-40B4-BE49-F238E27FC236}">
                <a16:creationId xmlns:a16="http://schemas.microsoft.com/office/drawing/2014/main" id="{2E985B53-D461-BF53-E0C9-3889559E9EE4}"/>
              </a:ext>
            </a:extLst>
          </p:cNvPr>
          <p:cNvSpPr/>
          <p:nvPr/>
        </p:nvSpPr>
        <p:spPr>
          <a:xfrm>
            <a:off x="5208439" y="3429000"/>
            <a:ext cx="6436203" cy="289190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38BC6E-1079-489A-B7A0-D6EE10338593}"/>
              </a:ext>
            </a:extLst>
          </p:cNvPr>
          <p:cNvSpPr>
            <a:spLocks noGrp="1"/>
          </p:cNvSpPr>
          <p:nvPr>
            <p:ph sz="half" idx="1"/>
          </p:nvPr>
        </p:nvSpPr>
        <p:spPr>
          <a:xfrm>
            <a:off x="5162719" y="3817398"/>
            <a:ext cx="6436203" cy="2623054"/>
          </a:xfrm>
        </p:spPr>
        <p:txBody>
          <a:bodyPr vert="horz" lIns="91440" tIns="45720" rIns="91440" bIns="45720" rtlCol="0" anchor="ctr">
            <a:normAutofit/>
          </a:bodyPr>
          <a:lstStyle/>
          <a:p>
            <a:pPr marL="0" marR="0" indent="0">
              <a:spcBef>
                <a:spcPts val="0"/>
              </a:spcBef>
              <a:spcAft>
                <a:spcPts val="0"/>
              </a:spcAft>
              <a:buNone/>
            </a:pPr>
            <a:r>
              <a:rPr lang="en-US" sz="1800" dirty="0"/>
              <a:t>  </a:t>
            </a:r>
            <a:endParaRPr lang="en-US" sz="1800" dirty="0">
              <a:effectLst/>
            </a:endParaRPr>
          </a:p>
          <a:p>
            <a:endParaRPr lang="en-US" sz="1000" dirty="0"/>
          </a:p>
        </p:txBody>
      </p:sp>
      <p:pic>
        <p:nvPicPr>
          <p:cNvPr id="4" name="Picture 3">
            <a:extLst>
              <a:ext uri="{FF2B5EF4-FFF2-40B4-BE49-F238E27FC236}">
                <a16:creationId xmlns:a16="http://schemas.microsoft.com/office/drawing/2014/main" id="{2F91A8B7-A8C1-BCEA-C27F-43A6670278A8}"/>
              </a:ext>
            </a:extLst>
          </p:cNvPr>
          <p:cNvPicPr>
            <a:picLocks noChangeAspect="1"/>
          </p:cNvPicPr>
          <p:nvPr/>
        </p:nvPicPr>
        <p:blipFill>
          <a:blip r:embed="rId4"/>
          <a:stretch>
            <a:fillRect/>
          </a:stretch>
        </p:blipFill>
        <p:spPr>
          <a:xfrm>
            <a:off x="5433174" y="3684233"/>
            <a:ext cx="5737174" cy="2432482"/>
          </a:xfrm>
          <a:prstGeom prst="rect">
            <a:avLst/>
          </a:prstGeom>
        </p:spPr>
      </p:pic>
    </p:spTree>
    <p:extLst>
      <p:ext uri="{BB962C8B-B14F-4D97-AF65-F5344CB8AC3E}">
        <p14:creationId xmlns:p14="http://schemas.microsoft.com/office/powerpoint/2010/main" val="10173920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696" name="Rectangle 114695">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4698" name="Rectangle 114697">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4700" name="Rectangle 114699">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5">
            <a:extLst>
              <a:ext uri="{FF2B5EF4-FFF2-40B4-BE49-F238E27FC236}">
                <a16:creationId xmlns:a16="http://schemas.microsoft.com/office/drawing/2014/main" id="{2C80D52D-F46F-611E-7774-F23C4C8D9D51}"/>
              </a:ext>
            </a:extLst>
          </p:cNvPr>
          <p:cNvSpPr>
            <a:spLocks noChangeArrowheads="1"/>
          </p:cNvSpPr>
          <p:nvPr/>
        </p:nvSpPr>
        <p:spPr bwMode="auto">
          <a:xfrm>
            <a:off x="1115568" y="548640"/>
            <a:ext cx="10168128" cy="1179576"/>
          </a:xfrm>
          <a:prstGeom prst="rect">
            <a:avLst/>
          </a:prstGeom>
        </p:spPr>
        <p:txBody>
          <a:bodyPr vert="horz" lIns="91440" tIns="45720" rIns="91440" bIns="45720" rtlCol="0" anchor="ctr">
            <a:prstTxWarp prst="textNoShape">
              <a:avLst/>
            </a:prstTxWarp>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MAPHN Leadership Matters: </a:t>
            </a:r>
            <a:r>
              <a:rPr lang="en-US" sz="2800" dirty="0"/>
              <a:t>What we Need From MAPHN Members</a:t>
            </a:r>
            <a:endParaRPr kumimoji="1"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4702" name="Rectangle 114701">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691" name="Rectangle 3"/>
          <p:cNvSpPr>
            <a:spLocks noChangeArrowheads="1"/>
          </p:cNvSpPr>
          <p:nvPr/>
        </p:nvSpPr>
        <p:spPr bwMode="auto">
          <a:xfrm>
            <a:off x="819008" y="2223558"/>
            <a:ext cx="10903600" cy="4319855"/>
          </a:xfrm>
          <a:prstGeom prst="rect">
            <a:avLst/>
          </a:prstGeom>
        </p:spPr>
        <p:txBody>
          <a:bodyPr vert="horz" lIns="91440" tIns="45720" rIns="91440" bIns="45720" rtlCol="0">
            <a:prstTxWarp prst="textNoShape">
              <a:avLst/>
            </a:prstTxWarp>
            <a:normAutofit lnSpcReduction="10000"/>
          </a:bodyPr>
          <a:lstStyle/>
          <a:p>
            <a:pPr>
              <a:spcBef>
                <a:spcPts val="0"/>
              </a:spcBef>
            </a:pPr>
            <a:r>
              <a:rPr lang="en-US" sz="2400" dirty="0"/>
              <a:t>Support for the Vision Statement and help with implementation of this Innovations Project.</a:t>
            </a:r>
            <a:endParaRPr lang="en-US" sz="2400" dirty="0">
              <a:effectLst/>
            </a:endParaRPr>
          </a:p>
          <a:p>
            <a:pPr marL="0">
              <a:spcBef>
                <a:spcPts val="0"/>
              </a:spcBef>
            </a:pPr>
            <a:endParaRPr lang="en-US" sz="2400" dirty="0">
              <a:effectLst/>
            </a:endParaRPr>
          </a:p>
          <a:p>
            <a:pPr>
              <a:spcBef>
                <a:spcPts val="0"/>
              </a:spcBef>
            </a:pPr>
            <a:r>
              <a:rPr lang="en-US" sz="2400" dirty="0"/>
              <a:t>Willingness to attend a one-day training and conduct meetings with town 	managers, mayors, members of the legislators and other key stakeholders. </a:t>
            </a:r>
          </a:p>
          <a:p>
            <a:pPr marL="0" marR="0">
              <a:spcBef>
                <a:spcPts val="0"/>
              </a:spcBef>
              <a:spcAft>
                <a:spcPts val="0"/>
              </a:spcAft>
            </a:pPr>
            <a:endParaRPr lang="en-US" sz="2400" dirty="0">
              <a:effectLst/>
            </a:endParaRPr>
          </a:p>
          <a:p>
            <a:pPr marL="0" marR="0">
              <a:spcBef>
                <a:spcPts val="0"/>
              </a:spcBef>
              <a:spcAft>
                <a:spcPts val="0"/>
              </a:spcAft>
            </a:pPr>
            <a:r>
              <a:rPr lang="en-US" sz="2400" dirty="0"/>
              <a:t>Willingness to volunteer on a subcommittee to identify regulatory standards that support the Public Health Nurse Profession.</a:t>
            </a:r>
          </a:p>
          <a:p>
            <a:pPr marL="0" marR="0">
              <a:spcBef>
                <a:spcPts val="0"/>
              </a:spcBef>
              <a:spcAft>
                <a:spcPts val="0"/>
              </a:spcAft>
            </a:pPr>
            <a:endParaRPr lang="en-US" sz="2400" dirty="0"/>
          </a:p>
          <a:p>
            <a:pPr marL="0" marR="0">
              <a:spcBef>
                <a:spcPts val="0"/>
              </a:spcBef>
              <a:spcAft>
                <a:spcPts val="0"/>
              </a:spcAft>
            </a:pPr>
            <a:r>
              <a:rPr lang="en-US" sz="2400" dirty="0"/>
              <a:t>Willingness to help us gather data on the cost savings to our healthcare systems, towns and insurance through preventative public health programs or public health nursing services in state/municipalities</a:t>
            </a:r>
            <a:r>
              <a:rPr lang="en-US" sz="2800" dirty="0"/>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20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673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2C80D52D-F46F-611E-7774-F23C4C8D9D51}"/>
              </a:ext>
            </a:extLst>
          </p:cNvPr>
          <p:cNvSpPr>
            <a:spLocks noChangeArrowheads="1"/>
          </p:cNvSpPr>
          <p:nvPr/>
        </p:nvSpPr>
        <p:spPr bwMode="auto">
          <a:xfrm>
            <a:off x="1115568" y="548640"/>
            <a:ext cx="10168128" cy="1179576"/>
          </a:xfrm>
          <a:prstGeom prst="rect">
            <a:avLst/>
          </a:prstGeom>
        </p:spPr>
        <p:txBody>
          <a:bodyPr vert="horz" lIns="91440" tIns="45720" rIns="91440" bIns="45720" rtlCol="0" anchor="ctr">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800" b="1" i="0" u="none" strike="noStrike" kern="1200" cap="none" spc="0" normalizeH="0" baseline="0" noProof="0" dirty="0">
                <a:ln>
                  <a:noFill/>
                </a:ln>
                <a:solidFill>
                  <a:srgbClr val="221F1F"/>
                </a:solidFill>
                <a:effectLst/>
                <a:uLnTx/>
                <a:uFillTx/>
                <a:latin typeface="Arial" panose="020B0604020202020204" pitchFamily="34" charset="0"/>
                <a:ea typeface="+mn-ea"/>
                <a:cs typeface="+mn-cs"/>
              </a:rPr>
              <a:t>MAPHN Leadership Matters: 3 Key Barriers</a:t>
            </a:r>
            <a:endParaRPr kumimoji="0" lang="en-US" sz="2800" b="1" i="0" u="none" strike="noStrike" kern="1200" cap="none" spc="0" normalizeH="0" baseline="0" noProof="0" dirty="0">
              <a:ln>
                <a:noFill/>
              </a:ln>
              <a:solidFill>
                <a:srgbClr val="221F1F"/>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4691" name="Rectangle 3"/>
          <p:cNvSpPr>
            <a:spLocks noChangeArrowheads="1"/>
          </p:cNvSpPr>
          <p:nvPr/>
        </p:nvSpPr>
        <p:spPr bwMode="auto">
          <a:xfrm>
            <a:off x="819008" y="2018806"/>
            <a:ext cx="10903600" cy="4524607"/>
          </a:xfrm>
          <a:prstGeom prst="rect">
            <a:avLst/>
          </a:prstGeom>
        </p:spPr>
        <p:txBody>
          <a:bodyPr vert="horz" lIns="91440" tIns="45720" rIns="91440" bIns="45720" rtlCol="0">
            <a:prstTxWarp prst="textNoShape">
              <a:avLst/>
            </a:prstTxWarp>
            <a:normAutofit fontScale="77500" lnSpcReduction="20000"/>
          </a:bodyPr>
          <a:lstStyle/>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MAPHN Members need to enroll the following stakeholders in our Shared Vision:	</a:t>
            </a:r>
          </a:p>
          <a:p>
            <a:pPr marL="971550" lvl="1" indent="-514350">
              <a:lnSpc>
                <a:spcPct val="107000"/>
              </a:lnSpc>
              <a:spcAft>
                <a:spcPts val="800"/>
              </a:spcAft>
              <a:buFont typeface="Arial" panose="020B0604020202020204" pitchFamily="34" charset="0"/>
              <a:buChar cha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Members of Coalition for Local Public Health: MAPHN, MHOA, MAHB, MPHA, WMPHA, MEHA</a:t>
            </a:r>
          </a:p>
          <a:p>
            <a:pPr marL="971550" marR="0" lvl="1"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Massachusetts Department of Public Health: ORLPH</a:t>
            </a:r>
          </a:p>
          <a:p>
            <a:pPr marL="971550" marR="0" lvl="1" indent="-5143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Legislators</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Mental Models: MAPHN Members need to enroll the stakeholders in municipalities in our Shared Vision and the cost savings to our healthcare systems, towns and insurance through preventative public health programs or public health nursing services in municipalities. </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Structures &amp; Systems: Need to add regulations that support Public Health Nurses at the municipal level to practice at full scope and standards of practice to support Foundational Public Health Services for health equity. </a:t>
            </a:r>
          </a:p>
          <a:p>
            <a:pPr marL="514350" marR="0" lvl="0" indent="-514350" algn="l" defTabSz="914400" rtl="0" eaLnBrk="1" fontAlgn="auto" latinLnBrk="0" hangingPunct="1">
              <a:lnSpc>
                <a:spcPct val="107000"/>
              </a:lnSpc>
              <a:spcBef>
                <a:spcPts val="0"/>
              </a:spcBef>
              <a:spcAft>
                <a:spcPts val="800"/>
              </a:spcAft>
              <a:buClrTx/>
              <a:buSzTx/>
              <a:buFont typeface="+mj-lt"/>
              <a:buAutoNum type="arabicPeriod"/>
              <a:tabLst/>
              <a:defRPr/>
            </a:pPr>
            <a:endParaRPr kumimoji="0" lang="en-US" sz="2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20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086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83540-53D5-A53A-5C5B-C6CE2FFB81B7}"/>
              </a:ext>
            </a:extLst>
          </p:cNvPr>
          <p:cNvSpPr>
            <a:spLocks noGrp="1"/>
          </p:cNvSpPr>
          <p:nvPr>
            <p:ph type="title"/>
          </p:nvPr>
        </p:nvSpPr>
        <p:spPr>
          <a:xfrm>
            <a:off x="839788" y="365126"/>
            <a:ext cx="10515600" cy="708666"/>
          </a:xfrm>
        </p:spPr>
        <p:txBody>
          <a:bodyPr>
            <a:normAutofit fontScale="90000"/>
          </a:bodyPr>
          <a:lstStyle/>
          <a:p>
            <a:r>
              <a:rPr lang="en-US" sz="4400" b="1" i="0" u="none" strike="noStrike" baseline="0" dirty="0">
                <a:solidFill>
                  <a:srgbClr val="221F1F"/>
                </a:solidFill>
                <a:latin typeface="Arial" panose="020B0604020202020204" pitchFamily="34" charset="0"/>
              </a:rPr>
              <a:t>MAPHN Leadership Matters: Approach</a:t>
            </a:r>
            <a:br>
              <a:rPr kumimoji="1" lang="en-US" sz="4400" b="1" kern="1200" dirty="0">
                <a:solidFill>
                  <a:schemeClr val="tx1"/>
                </a:solidFill>
                <a:latin typeface="+mj-lt"/>
                <a:ea typeface="+mj-ea"/>
                <a:cs typeface="+mj-cs"/>
              </a:rPr>
            </a:br>
            <a:endParaRPr lang="en-US" dirty="0"/>
          </a:p>
        </p:txBody>
      </p:sp>
      <p:sp>
        <p:nvSpPr>
          <p:cNvPr id="3" name="Text Placeholder 2">
            <a:extLst>
              <a:ext uri="{FF2B5EF4-FFF2-40B4-BE49-F238E27FC236}">
                <a16:creationId xmlns:a16="http://schemas.microsoft.com/office/drawing/2014/main" id="{122AFFB2-0734-DA1F-04D6-901C3064A5EE}"/>
              </a:ext>
            </a:extLst>
          </p:cNvPr>
          <p:cNvSpPr>
            <a:spLocks noGrp="1"/>
          </p:cNvSpPr>
          <p:nvPr>
            <p:ph type="body" idx="1"/>
          </p:nvPr>
        </p:nvSpPr>
        <p:spPr>
          <a:xfrm>
            <a:off x="754006" y="1269207"/>
            <a:ext cx="5157787" cy="823912"/>
          </a:xfrm>
        </p:spPr>
        <p:txBody>
          <a:bodyPr>
            <a:noAutofit/>
          </a:bodyPr>
          <a:lstStyle/>
          <a:p>
            <a:r>
              <a:rPr lang="en-US" sz="3200" dirty="0"/>
              <a:t>Facilitative Strategies Training</a:t>
            </a:r>
          </a:p>
        </p:txBody>
      </p:sp>
      <p:sp>
        <p:nvSpPr>
          <p:cNvPr id="4" name="Content Placeholder 3">
            <a:extLst>
              <a:ext uri="{FF2B5EF4-FFF2-40B4-BE49-F238E27FC236}">
                <a16:creationId xmlns:a16="http://schemas.microsoft.com/office/drawing/2014/main" id="{E0C0FC56-0334-193D-E4B0-12CAF5484911}"/>
              </a:ext>
            </a:extLst>
          </p:cNvPr>
          <p:cNvSpPr>
            <a:spLocks noGrp="1"/>
          </p:cNvSpPr>
          <p:nvPr>
            <p:ph sz="half" idx="2"/>
          </p:nvPr>
        </p:nvSpPr>
        <p:spPr>
          <a:xfrm>
            <a:off x="754005" y="2555028"/>
            <a:ext cx="5157787" cy="4152867"/>
          </a:xfrm>
        </p:spPr>
        <p:txBody>
          <a:bodyPr>
            <a:normAutofit/>
          </a:bodyPr>
          <a:lstStyle/>
          <a:p>
            <a:pPr marL="0" indent="0">
              <a:buNone/>
            </a:pPr>
            <a:r>
              <a:rPr lang="en-US" dirty="0"/>
              <a:t>Recruit 25 PHNs to participate in a 1-Day Retreat to learn</a:t>
            </a:r>
          </a:p>
          <a:p>
            <a:pPr marL="0" indent="0">
              <a:buNone/>
            </a:pPr>
            <a:r>
              <a:rPr lang="en-US" b="1" dirty="0"/>
              <a:t>Facilitative Practice for Public Leaders </a:t>
            </a:r>
            <a:endParaRPr lang="en-US" dirty="0"/>
          </a:p>
        </p:txBody>
      </p:sp>
      <p:graphicFrame>
        <p:nvGraphicFramePr>
          <p:cNvPr id="12" name="Content Placeholder 5">
            <a:extLst>
              <a:ext uri="{FF2B5EF4-FFF2-40B4-BE49-F238E27FC236}">
                <a16:creationId xmlns:a16="http://schemas.microsoft.com/office/drawing/2014/main" id="{B6487067-ECEE-9C9A-3842-CEDF1533F3AB}"/>
              </a:ext>
            </a:extLst>
          </p:cNvPr>
          <p:cNvGraphicFramePr>
            <a:graphicFrameLocks noGrp="1"/>
          </p:cNvGraphicFramePr>
          <p:nvPr>
            <p:ph sz="quarter" idx="4"/>
            <p:extLst>
              <p:ext uri="{D42A27DB-BD31-4B8C-83A1-F6EECF244321}">
                <p14:modId xmlns:p14="http://schemas.microsoft.com/office/powerpoint/2010/main" val="1821520973"/>
              </p:ext>
            </p:extLst>
          </p:nvPr>
        </p:nvGraphicFramePr>
        <p:xfrm>
          <a:off x="6280208" y="1269207"/>
          <a:ext cx="5622421" cy="4346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3950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DC550-BB0E-5A02-C369-0CE29F62481A}"/>
              </a:ext>
            </a:extLst>
          </p:cNvPr>
          <p:cNvSpPr>
            <a:spLocks noGrp="1"/>
          </p:cNvSpPr>
          <p:nvPr>
            <p:ph type="title"/>
          </p:nvPr>
        </p:nvSpPr>
        <p:spPr/>
        <p:txBody>
          <a:bodyPr/>
          <a:lstStyle/>
          <a:p>
            <a:r>
              <a:rPr lang="en-US" sz="4400" b="1" i="0" u="none" strike="noStrike" baseline="0" dirty="0">
                <a:solidFill>
                  <a:srgbClr val="221F1F"/>
                </a:solidFill>
                <a:latin typeface="Arial" panose="020B0604020202020204" pitchFamily="34" charset="0"/>
              </a:rPr>
              <a:t>MAPHN Leadership Matters: Approach</a:t>
            </a:r>
            <a:br>
              <a:rPr kumimoji="1" lang="en-US" sz="4400" b="1" kern="1200" dirty="0">
                <a:solidFill>
                  <a:schemeClr val="tx1"/>
                </a:solidFill>
                <a:latin typeface="+mj-lt"/>
                <a:ea typeface="+mj-ea"/>
                <a:cs typeface="+mj-cs"/>
              </a:rPr>
            </a:br>
            <a:endParaRPr lang="en-US" dirty="0"/>
          </a:p>
        </p:txBody>
      </p:sp>
      <p:sp>
        <p:nvSpPr>
          <p:cNvPr id="3" name="Text Placeholder 2">
            <a:extLst>
              <a:ext uri="{FF2B5EF4-FFF2-40B4-BE49-F238E27FC236}">
                <a16:creationId xmlns:a16="http://schemas.microsoft.com/office/drawing/2014/main" id="{B7B3197C-BF59-B77B-7A37-74A79F72BE77}"/>
              </a:ext>
            </a:extLst>
          </p:cNvPr>
          <p:cNvSpPr>
            <a:spLocks noGrp="1"/>
          </p:cNvSpPr>
          <p:nvPr>
            <p:ph type="body" idx="1"/>
          </p:nvPr>
        </p:nvSpPr>
        <p:spPr/>
        <p:txBody>
          <a:bodyPr/>
          <a:lstStyle/>
          <a:p>
            <a:r>
              <a:rPr lang="en-US" dirty="0"/>
              <a:t>Regulation Subcommittee</a:t>
            </a:r>
          </a:p>
        </p:txBody>
      </p:sp>
      <p:sp>
        <p:nvSpPr>
          <p:cNvPr id="4" name="Content Placeholder 3">
            <a:extLst>
              <a:ext uri="{FF2B5EF4-FFF2-40B4-BE49-F238E27FC236}">
                <a16:creationId xmlns:a16="http://schemas.microsoft.com/office/drawing/2014/main" id="{8AC76A5F-C678-73EB-A58D-D350F2585BE4}"/>
              </a:ext>
            </a:extLst>
          </p:cNvPr>
          <p:cNvSpPr>
            <a:spLocks noGrp="1"/>
          </p:cNvSpPr>
          <p:nvPr>
            <p:ph sz="half" idx="2"/>
          </p:nvPr>
        </p:nvSpPr>
        <p:spPr/>
        <p:txBody>
          <a:bodyPr/>
          <a:lstStyle/>
          <a:p>
            <a:r>
              <a:rPr lang="en-US" dirty="0"/>
              <a:t>TB Regulation vs Mandates</a:t>
            </a:r>
          </a:p>
          <a:p>
            <a:pPr marL="0" indent="0">
              <a:buNone/>
            </a:pPr>
            <a:endParaRPr lang="en-US" dirty="0"/>
          </a:p>
          <a:p>
            <a:pPr marL="0" indent="0">
              <a:buNone/>
            </a:pPr>
            <a:r>
              <a:rPr lang="en-US" dirty="0"/>
              <a:t>Volunteer on a subcommittee to identify regulations/ polices that support the Public Health Nurse Profession</a:t>
            </a:r>
          </a:p>
          <a:p>
            <a:pPr marL="0" indent="0">
              <a:buNone/>
            </a:pPr>
            <a:endParaRPr lang="en-US" dirty="0"/>
          </a:p>
        </p:txBody>
      </p:sp>
      <p:sp>
        <p:nvSpPr>
          <p:cNvPr id="5" name="Text Placeholder 4">
            <a:extLst>
              <a:ext uri="{FF2B5EF4-FFF2-40B4-BE49-F238E27FC236}">
                <a16:creationId xmlns:a16="http://schemas.microsoft.com/office/drawing/2014/main" id="{92ED552E-1F9A-EEA7-5EE1-625AA7EFF6C1}"/>
              </a:ext>
            </a:extLst>
          </p:cNvPr>
          <p:cNvSpPr>
            <a:spLocks noGrp="1"/>
          </p:cNvSpPr>
          <p:nvPr>
            <p:ph type="body" sz="quarter" idx="3"/>
          </p:nvPr>
        </p:nvSpPr>
        <p:spPr/>
        <p:txBody>
          <a:bodyPr/>
          <a:lstStyle/>
          <a:p>
            <a:r>
              <a:rPr lang="en-US" dirty="0"/>
              <a:t>Financial Opportunities Subcommittee </a:t>
            </a:r>
          </a:p>
        </p:txBody>
      </p:sp>
      <p:sp>
        <p:nvSpPr>
          <p:cNvPr id="6" name="Content Placeholder 5">
            <a:extLst>
              <a:ext uri="{FF2B5EF4-FFF2-40B4-BE49-F238E27FC236}">
                <a16:creationId xmlns:a16="http://schemas.microsoft.com/office/drawing/2014/main" id="{77A81162-C30D-18EC-69D0-3742DB6888F6}"/>
              </a:ext>
            </a:extLst>
          </p:cNvPr>
          <p:cNvSpPr>
            <a:spLocks noGrp="1"/>
          </p:cNvSpPr>
          <p:nvPr>
            <p:ph sz="quarter" idx="4"/>
          </p:nvPr>
        </p:nvSpPr>
        <p:spPr/>
        <p:txBody>
          <a:bodyPr/>
          <a:lstStyle/>
          <a:p>
            <a:r>
              <a:rPr lang="en-US" dirty="0"/>
              <a:t>Help us gather data on the cost savings to our healthcare systems, towns and insurance through preventative public health programs or public health nursing services in municipalities</a:t>
            </a:r>
          </a:p>
        </p:txBody>
      </p:sp>
    </p:spTree>
    <p:extLst>
      <p:ext uri="{BB962C8B-B14F-4D97-AF65-F5344CB8AC3E}">
        <p14:creationId xmlns:p14="http://schemas.microsoft.com/office/powerpoint/2010/main" val="1231850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046FF-B01D-0D98-9890-A9BB3A7E92FE}"/>
              </a:ext>
            </a:extLst>
          </p:cNvPr>
          <p:cNvSpPr>
            <a:spLocks noGrp="1"/>
          </p:cNvSpPr>
          <p:nvPr>
            <p:ph type="title"/>
          </p:nvPr>
        </p:nvSpPr>
        <p:spPr/>
        <p:txBody>
          <a:bodyPr/>
          <a:lstStyle/>
          <a:p>
            <a:pPr algn="ctr"/>
            <a:r>
              <a:rPr lang="en-US" dirty="0"/>
              <a:t>EXIT SURVEY</a:t>
            </a:r>
          </a:p>
        </p:txBody>
      </p:sp>
      <p:sp>
        <p:nvSpPr>
          <p:cNvPr id="3" name="Content Placeholder 2">
            <a:extLst>
              <a:ext uri="{FF2B5EF4-FFF2-40B4-BE49-F238E27FC236}">
                <a16:creationId xmlns:a16="http://schemas.microsoft.com/office/drawing/2014/main" id="{6119D9A0-7300-5893-79E0-A0C32A74436A}"/>
              </a:ext>
            </a:extLst>
          </p:cNvPr>
          <p:cNvSpPr>
            <a:spLocks noGrp="1"/>
          </p:cNvSpPr>
          <p:nvPr>
            <p:ph idx="1"/>
          </p:nvPr>
        </p:nvSpPr>
        <p:spPr>
          <a:xfrm>
            <a:off x="838200" y="1479396"/>
            <a:ext cx="10515600" cy="4351338"/>
          </a:xfrm>
        </p:spPr>
        <p:txBody>
          <a:bodyPr>
            <a:normAutofit fontScale="92500" lnSpcReduction="10000"/>
          </a:bodyPr>
          <a:lstStyle/>
          <a:p>
            <a:pPr marL="0" indent="0">
              <a:buNone/>
            </a:pPr>
            <a:endParaRPr lang="en-US" dirty="0"/>
          </a:p>
          <a:p>
            <a:pPr marL="0" indent="0">
              <a:buNone/>
            </a:pPr>
            <a:r>
              <a:rPr lang="en-US" dirty="0"/>
              <a:t>Please appoint 1 person at each table to collect competed surveys </a:t>
            </a:r>
          </a:p>
          <a:p>
            <a:pPr marL="0" indent="0">
              <a:buNone/>
            </a:pPr>
            <a:endParaRPr lang="en-US" dirty="0"/>
          </a:p>
          <a:p>
            <a:pPr marL="0" indent="0">
              <a:buNone/>
            </a:pPr>
            <a:r>
              <a:rPr lang="en-US" dirty="0"/>
              <a:t>Each person take 5 mins to complete the exit survey on table.</a:t>
            </a:r>
          </a:p>
          <a:p>
            <a:pPr marL="0" indent="0">
              <a:buNone/>
            </a:pPr>
            <a:endParaRPr lang="en-US" dirty="0"/>
          </a:p>
          <a:p>
            <a:pPr marL="0" indent="0">
              <a:buNone/>
            </a:pPr>
            <a:r>
              <a:rPr lang="en-US" b="1" dirty="0"/>
              <a:t>Question and Answer Session to follow</a:t>
            </a:r>
            <a:r>
              <a:rPr lang="en-US" dirty="0"/>
              <a:t>, please avoid distractions/side chatter until the surveys have been completed.  </a:t>
            </a:r>
          </a:p>
          <a:p>
            <a:pPr marL="0" indent="0">
              <a:buNone/>
            </a:pPr>
            <a:endParaRPr lang="en-US" dirty="0"/>
          </a:p>
          <a:p>
            <a:pPr marL="0" indent="0">
              <a:buNone/>
            </a:pPr>
            <a:r>
              <a:rPr lang="en-US" dirty="0"/>
              <a:t>This information will be collected by the MAPHN Leadership Matters Team and volunteers will be contacted by email for next steps. </a:t>
            </a:r>
          </a:p>
          <a:p>
            <a:pPr marL="0" indent="0">
              <a:buNone/>
            </a:pPr>
            <a:endParaRPr lang="en-US" dirty="0"/>
          </a:p>
        </p:txBody>
      </p:sp>
    </p:spTree>
    <p:extLst>
      <p:ext uri="{BB962C8B-B14F-4D97-AF65-F5344CB8AC3E}">
        <p14:creationId xmlns:p14="http://schemas.microsoft.com/office/powerpoint/2010/main" val="2378760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4D3656C-A9EC-8F37-380A-EF0D11246DAB}"/>
              </a:ext>
            </a:extLst>
          </p:cNvPr>
          <p:cNvPicPr>
            <a:picLocks noChangeAspect="1"/>
          </p:cNvPicPr>
          <p:nvPr/>
        </p:nvPicPr>
        <p:blipFill>
          <a:blip r:embed="rId2"/>
          <a:stretch>
            <a:fillRect/>
          </a:stretch>
        </p:blipFill>
        <p:spPr>
          <a:xfrm>
            <a:off x="4006851" y="643467"/>
            <a:ext cx="4178298" cy="5571065"/>
          </a:xfrm>
          <a:prstGeom prst="rect">
            <a:avLst/>
          </a:prstGeom>
          <a:ln>
            <a:noFill/>
          </a:ln>
        </p:spPr>
      </p:pic>
      <p:sp>
        <p:nvSpPr>
          <p:cNvPr id="2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422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E5FE70-D693-51E8-D8D4-168B2E5B5400}"/>
              </a:ext>
            </a:extLst>
          </p:cNvPr>
          <p:cNvSpPr>
            <a:spLocks noGrp="1"/>
          </p:cNvSpPr>
          <p:nvPr>
            <p:ph type="ctrTitle"/>
          </p:nvPr>
        </p:nvSpPr>
        <p:spPr>
          <a:xfrm>
            <a:off x="1285241" y="1008993"/>
            <a:ext cx="9231410" cy="3542045"/>
          </a:xfrm>
        </p:spPr>
        <p:txBody>
          <a:bodyPr anchor="b">
            <a:normAutofit/>
          </a:bodyPr>
          <a:lstStyle/>
          <a:p>
            <a:pPr algn="l"/>
            <a:r>
              <a:rPr lang="en-US" sz="5500" b="1" i="1">
                <a:effectLst/>
                <a:latin typeface="Times New Roman" panose="02020603050405020304" pitchFamily="18" charset="0"/>
                <a:ea typeface="Calibri" panose="020F0502020204030204" pitchFamily="34" charset="0"/>
              </a:rPr>
              <a:t>“If at first the idea is not absurd than there is no hope for it.” –Albert Einstein</a:t>
            </a:r>
            <a:br>
              <a:rPr lang="en-US" sz="5500">
                <a:effectLst/>
                <a:latin typeface="Times New Roman" panose="02020603050405020304" pitchFamily="18" charset="0"/>
                <a:ea typeface="Calibri" panose="020F0502020204030204" pitchFamily="34" charset="0"/>
              </a:rPr>
            </a:br>
            <a:endParaRPr lang="en-US" sz="5500"/>
          </a:p>
        </p:txBody>
      </p:sp>
      <p:sp>
        <p:nvSpPr>
          <p:cNvPr id="3" name="TextBox 2">
            <a:extLst>
              <a:ext uri="{FF2B5EF4-FFF2-40B4-BE49-F238E27FC236}">
                <a16:creationId xmlns:a16="http://schemas.microsoft.com/office/drawing/2014/main" id="{A29ED14D-BDC9-4B3C-2105-0EB57DCC2474}"/>
              </a:ext>
            </a:extLst>
          </p:cNvPr>
          <p:cNvSpPr txBox="1"/>
          <p:nvPr/>
        </p:nvSpPr>
        <p:spPr>
          <a:xfrm>
            <a:off x="6476301" y="5092117"/>
            <a:ext cx="3917659" cy="646331"/>
          </a:xfrm>
          <a:prstGeom prst="rect">
            <a:avLst/>
          </a:prstGeom>
          <a:noFill/>
        </p:spPr>
        <p:txBody>
          <a:bodyPr wrap="square" rtlCol="0">
            <a:spAutoFit/>
          </a:bodyPr>
          <a:lstStyle/>
          <a:p>
            <a:r>
              <a:rPr lang="en-US" sz="3600" dirty="0"/>
              <a:t>QUESTIONS?</a:t>
            </a:r>
          </a:p>
        </p:txBody>
      </p:sp>
    </p:spTree>
    <p:extLst>
      <p:ext uri="{BB962C8B-B14F-4D97-AF65-F5344CB8AC3E}">
        <p14:creationId xmlns:p14="http://schemas.microsoft.com/office/powerpoint/2010/main" val="1437183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7" name="Rectangle 2054">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56">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347BC0-92C0-47DA-8BD7-49624D5090F6}"/>
              </a:ext>
            </a:extLst>
          </p:cNvPr>
          <p:cNvSpPr>
            <a:spLocks noGrp="1"/>
          </p:cNvSpPr>
          <p:nvPr>
            <p:ph type="title"/>
          </p:nvPr>
        </p:nvSpPr>
        <p:spPr>
          <a:xfrm>
            <a:off x="5222907" y="232649"/>
            <a:ext cx="5845571" cy="1638377"/>
          </a:xfrm>
        </p:spPr>
        <p:txBody>
          <a:bodyPr vert="horz" lIns="91440" tIns="45720" rIns="91440" bIns="45720" rtlCol="0" anchor="b">
            <a:normAutofit/>
          </a:bodyPr>
          <a:lstStyle/>
          <a:p>
            <a:r>
              <a:rPr lang="en-US" sz="4800" dirty="0"/>
              <a:t>Purpose of this Presentation </a:t>
            </a:r>
          </a:p>
        </p:txBody>
      </p:sp>
      <p:sp>
        <p:nvSpPr>
          <p:cNvPr id="2069" name="Rectangle 2058">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Rectangle 206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1" name="Rectangle 2062">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APHN.org - ABOUT US">
            <a:extLst>
              <a:ext uri="{FF2B5EF4-FFF2-40B4-BE49-F238E27FC236}">
                <a16:creationId xmlns:a16="http://schemas.microsoft.com/office/drawing/2014/main" id="{0A5262E0-07A8-4D62-ADDD-736090D6AD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49" r="10075" b="-3"/>
          <a:stretch/>
        </p:blipFill>
        <p:spPr bwMode="auto">
          <a:xfrm>
            <a:off x="535110" y="627954"/>
            <a:ext cx="4235516" cy="535337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838BC6E-1079-489A-B7A0-D6EE10338593}"/>
              </a:ext>
            </a:extLst>
          </p:cNvPr>
          <p:cNvSpPr>
            <a:spLocks noGrp="1"/>
          </p:cNvSpPr>
          <p:nvPr>
            <p:ph sz="half" idx="1"/>
          </p:nvPr>
        </p:nvSpPr>
        <p:spPr>
          <a:xfrm>
            <a:off x="5182477" y="2146815"/>
            <a:ext cx="7009521" cy="3623669"/>
          </a:xfrm>
        </p:spPr>
        <p:txBody>
          <a:bodyPr vert="horz" lIns="91440" tIns="45720" rIns="91440" bIns="45720" rtlCol="0" anchor="ctr">
            <a:normAutofit lnSpcReduction="10000"/>
          </a:bodyPr>
          <a:lstStyle/>
          <a:p>
            <a:pPr marL="0" indent="0">
              <a:spcBef>
                <a:spcPts val="0"/>
              </a:spcBef>
              <a:buNone/>
            </a:pPr>
            <a:endParaRPr lang="en-US" sz="1400" dirty="0">
              <a:effectLst/>
            </a:endParaRPr>
          </a:p>
          <a:p>
            <a:pPr>
              <a:spcBef>
                <a:spcPts val="0"/>
              </a:spcBef>
            </a:pPr>
            <a:r>
              <a:rPr lang="en-US" sz="1400" dirty="0">
                <a:effectLst/>
              </a:rPr>
              <a:t>Better understand the MAPHN Leadership Team role attending the Leadership </a:t>
            </a:r>
            <a:r>
              <a:rPr lang="en-US" sz="1400" dirty="0"/>
              <a:t>Matters Program which was </a:t>
            </a:r>
            <a:r>
              <a:rPr lang="en-US" sz="1400" dirty="0">
                <a:effectLst/>
              </a:rPr>
              <a:t>conducted by the Public Sector Consortium a National Non-Profit dedicated to training public leaders. </a:t>
            </a:r>
          </a:p>
          <a:p>
            <a:pPr marL="0" indent="0">
              <a:spcBef>
                <a:spcPts val="0"/>
              </a:spcBef>
              <a:buNone/>
            </a:pPr>
            <a:endParaRPr lang="en-US" sz="1400" dirty="0">
              <a:effectLst/>
            </a:endParaRPr>
          </a:p>
          <a:p>
            <a:pPr>
              <a:spcBef>
                <a:spcPts val="0"/>
              </a:spcBef>
            </a:pPr>
            <a:r>
              <a:rPr lang="en-US" sz="1400" dirty="0">
                <a:effectLst/>
              </a:rPr>
              <a:t>Better understand the Vision Statement &amp; I</a:t>
            </a:r>
            <a:r>
              <a:rPr lang="en-US" sz="1400" dirty="0"/>
              <a:t>nnovations Project</a:t>
            </a:r>
            <a:r>
              <a:rPr lang="en-US" sz="1400" dirty="0">
                <a:effectLst/>
              </a:rPr>
              <a:t> which is in progress</a:t>
            </a:r>
          </a:p>
          <a:p>
            <a:pPr marL="0" indent="0">
              <a:spcBef>
                <a:spcPts val="0"/>
              </a:spcBef>
              <a:buNone/>
            </a:pPr>
            <a:r>
              <a:rPr lang="en-US" sz="1400" dirty="0">
                <a:effectLst/>
              </a:rPr>
              <a:t> </a:t>
            </a:r>
          </a:p>
          <a:p>
            <a:pPr>
              <a:spcBef>
                <a:spcPts val="0"/>
              </a:spcBef>
            </a:pPr>
            <a:r>
              <a:rPr lang="en-US" sz="1400" dirty="0">
                <a:effectLst/>
              </a:rPr>
              <a:t>Engage you in the vision and execution of th</a:t>
            </a:r>
            <a:r>
              <a:rPr lang="en-US" sz="1400" dirty="0"/>
              <a:t>e plan.</a:t>
            </a:r>
          </a:p>
          <a:p>
            <a:pPr>
              <a:spcBef>
                <a:spcPts val="0"/>
              </a:spcBef>
            </a:pPr>
            <a:endParaRPr lang="en-US" sz="1400" dirty="0">
              <a:effectLst/>
            </a:endParaRPr>
          </a:p>
          <a:p>
            <a:pPr>
              <a:spcBef>
                <a:spcPts val="0"/>
              </a:spcBef>
            </a:pPr>
            <a:r>
              <a:rPr lang="en-US" sz="1400" dirty="0"/>
              <a:t>Introduce the action steps we are already undertaking and </a:t>
            </a:r>
            <a:r>
              <a:rPr lang="en-US" sz="1400" dirty="0">
                <a:effectLst/>
              </a:rPr>
              <a:t>major barriers we will be working on. </a:t>
            </a:r>
          </a:p>
          <a:p>
            <a:pPr marL="0" indent="0">
              <a:spcBef>
                <a:spcPts val="0"/>
              </a:spcBef>
              <a:buNone/>
            </a:pPr>
            <a:endParaRPr lang="en-US" sz="1400" dirty="0">
              <a:effectLst/>
            </a:endParaRPr>
          </a:p>
          <a:p>
            <a:pPr>
              <a:spcBef>
                <a:spcPts val="0"/>
              </a:spcBef>
            </a:pPr>
            <a:r>
              <a:rPr lang="en-US" sz="1400" dirty="0">
                <a:effectLst/>
              </a:rPr>
              <a:t>Identify MAPHN members willing to participate in leadership training for sustainability and advocacy for the profession.</a:t>
            </a:r>
          </a:p>
          <a:p>
            <a:pPr>
              <a:spcBef>
                <a:spcPts val="0"/>
              </a:spcBef>
            </a:pPr>
            <a:endParaRPr lang="en-US" sz="1400" dirty="0"/>
          </a:p>
          <a:p>
            <a:pPr>
              <a:spcBef>
                <a:spcPts val="0"/>
              </a:spcBef>
            </a:pPr>
            <a:r>
              <a:rPr lang="en-US" sz="1400" dirty="0"/>
              <a:t>Review how we prepared ourself to obtain the skillsets needed to create our Shared Vision</a:t>
            </a:r>
            <a:endParaRPr lang="en-US" sz="1400" dirty="0">
              <a:effectLst/>
            </a:endParaRPr>
          </a:p>
          <a:p>
            <a:pPr marL="0" indent="0">
              <a:spcBef>
                <a:spcPts val="0"/>
              </a:spcBef>
              <a:buNone/>
            </a:pPr>
            <a:endParaRPr lang="en-US" sz="1400" dirty="0">
              <a:effectLst/>
            </a:endParaRPr>
          </a:p>
          <a:p>
            <a:pPr>
              <a:spcBef>
                <a:spcPts val="0"/>
              </a:spcBef>
            </a:pPr>
            <a:r>
              <a:rPr lang="en-US" sz="1400" dirty="0">
                <a:effectLst/>
              </a:rPr>
              <a:t>Facilitate an exit survey on tables. </a:t>
            </a:r>
          </a:p>
          <a:p>
            <a:pPr marL="0">
              <a:spcBef>
                <a:spcPts val="0"/>
              </a:spcBef>
            </a:pPr>
            <a:endParaRPr lang="en-US" sz="1400" dirty="0">
              <a:effectLst/>
            </a:endParaRPr>
          </a:p>
          <a:p>
            <a:pPr marL="0" marR="0">
              <a:spcBef>
                <a:spcPts val="0"/>
              </a:spcBef>
              <a:spcAft>
                <a:spcPts val="0"/>
              </a:spcAft>
            </a:pPr>
            <a:r>
              <a:rPr lang="en-US" sz="1400" dirty="0">
                <a:effectLst/>
              </a:rPr>
              <a:t>Q &amp; A</a:t>
            </a:r>
          </a:p>
          <a:p>
            <a:endParaRPr lang="en-US" sz="1000" dirty="0"/>
          </a:p>
        </p:txBody>
      </p:sp>
    </p:spTree>
    <p:extLst>
      <p:ext uri="{BB962C8B-B14F-4D97-AF65-F5344CB8AC3E}">
        <p14:creationId xmlns:p14="http://schemas.microsoft.com/office/powerpoint/2010/main" val="244519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347BC0-92C0-47DA-8BD7-49624D5090F6}"/>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dirty="0"/>
              <a:t>Vision Statement for our Innovations Project </a:t>
            </a:r>
          </a:p>
        </p:txBody>
      </p:sp>
      <p:grpSp>
        <p:nvGrpSpPr>
          <p:cNvPr id="2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38BC6E-1079-489A-B7A0-D6EE10338593}"/>
              </a:ext>
            </a:extLst>
          </p:cNvPr>
          <p:cNvSpPr>
            <a:spLocks noGrp="1"/>
          </p:cNvSpPr>
          <p:nvPr>
            <p:ph sz="half" idx="1"/>
          </p:nvPr>
        </p:nvSpPr>
        <p:spPr>
          <a:xfrm>
            <a:off x="590719" y="2330505"/>
            <a:ext cx="4559425" cy="3979585"/>
          </a:xfrm>
        </p:spPr>
        <p:txBody>
          <a:bodyPr vert="horz" lIns="91440" tIns="45720" rIns="91440" bIns="45720" rtlCol="0" anchor="ctr">
            <a:normAutofit/>
          </a:bodyPr>
          <a:lstStyle/>
          <a:p>
            <a:pPr marL="0" marR="0" algn="ctr">
              <a:spcBef>
                <a:spcPts val="0"/>
              </a:spcBef>
              <a:spcAft>
                <a:spcPts val="800"/>
              </a:spcAft>
            </a:pPr>
            <a:endParaRPr lang="en-US" sz="1700" dirty="0">
              <a:effectLst/>
            </a:endParaRPr>
          </a:p>
          <a:p>
            <a:pPr marL="0" marR="0" indent="0" algn="ctr">
              <a:spcBef>
                <a:spcPts val="0"/>
              </a:spcBef>
              <a:spcAft>
                <a:spcPts val="800"/>
              </a:spcAft>
              <a:buNone/>
            </a:pPr>
            <a:r>
              <a:rPr lang="en-US" sz="1700" dirty="0">
                <a:effectLst/>
              </a:rPr>
              <a:t>Public health nurses are among the strategic public health professionals in all the Massachusetts cities and towns.</a:t>
            </a:r>
          </a:p>
          <a:p>
            <a:pPr marL="0" marR="0" indent="0" algn="ctr">
              <a:spcBef>
                <a:spcPts val="0"/>
              </a:spcBef>
              <a:spcAft>
                <a:spcPts val="800"/>
              </a:spcAft>
              <a:buNone/>
            </a:pPr>
            <a:r>
              <a:rPr lang="en-US" sz="1700" dirty="0">
                <a:effectLst/>
              </a:rPr>
              <a:t>Public Health Nurses are responsible for keeping the residents of each town or city healthy and safe through public health regulations. </a:t>
            </a:r>
          </a:p>
          <a:p>
            <a:pPr marL="0" marR="0" indent="0" algn="ctr">
              <a:spcBef>
                <a:spcPts val="0"/>
              </a:spcBef>
              <a:spcAft>
                <a:spcPts val="800"/>
              </a:spcAft>
              <a:buNone/>
            </a:pPr>
            <a:r>
              <a:rPr lang="en-US" sz="1700" dirty="0">
                <a:effectLst/>
              </a:rPr>
              <a:t>Municipal Public Health Nurses are responsible for the development and implementation of local public health programs in compliance with federal state and local laws and regulations. </a:t>
            </a:r>
          </a:p>
          <a:p>
            <a:pPr marL="0" marR="0">
              <a:spcBef>
                <a:spcPts val="0"/>
              </a:spcBef>
              <a:spcAft>
                <a:spcPts val="800"/>
              </a:spcAft>
            </a:pPr>
            <a:endParaRPr lang="en-US" sz="1700" dirty="0">
              <a:effectLst/>
            </a:endParaRPr>
          </a:p>
          <a:p>
            <a:endParaRPr lang="en-US" sz="1700" dirty="0"/>
          </a:p>
        </p:txBody>
      </p:sp>
      <p:sp>
        <p:nvSpPr>
          <p:cNvPr id="27"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logo, emblem, symbol">
            <a:extLst>
              <a:ext uri="{FF2B5EF4-FFF2-40B4-BE49-F238E27FC236}">
                <a16:creationId xmlns:a16="http://schemas.microsoft.com/office/drawing/2014/main" id="{D77B0C11-9510-8E60-EE00-D718F352A25C}"/>
              </a:ext>
            </a:extLst>
          </p:cNvPr>
          <p:cNvPicPr>
            <a:picLocks noChangeAspect="1"/>
          </p:cNvPicPr>
          <p:nvPr/>
        </p:nvPicPr>
        <p:blipFill rotWithShape="1">
          <a:blip r:embed="rId3">
            <a:extLst>
              <a:ext uri="{28A0092B-C50C-407E-A947-70E740481C1C}">
                <a14:useLocalDpi xmlns:a14="http://schemas.microsoft.com/office/drawing/2010/main" val="0"/>
              </a:ext>
            </a:extLst>
          </a:blip>
          <a:srcRect t="996" r="4" b="2069"/>
          <a:stretch/>
        </p:blipFill>
        <p:spPr>
          <a:xfrm>
            <a:off x="5977788" y="799352"/>
            <a:ext cx="5425410" cy="5259296"/>
          </a:xfrm>
          <a:prstGeom prst="rect">
            <a:avLst/>
          </a:prstGeom>
        </p:spPr>
      </p:pic>
    </p:spTree>
    <p:extLst>
      <p:ext uri="{BB962C8B-B14F-4D97-AF65-F5344CB8AC3E}">
        <p14:creationId xmlns:p14="http://schemas.microsoft.com/office/powerpoint/2010/main" val="1890499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4F347BC0-92C0-47DA-8BD7-49624D5090F6}"/>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a:t>Action Steps Underway</a:t>
            </a:r>
          </a:p>
        </p:txBody>
      </p:sp>
      <p:sp>
        <p:nvSpPr>
          <p:cNvPr id="3" name="Content Placeholder 2">
            <a:extLst>
              <a:ext uri="{FF2B5EF4-FFF2-40B4-BE49-F238E27FC236}">
                <a16:creationId xmlns:a16="http://schemas.microsoft.com/office/drawing/2014/main" id="{1838BC6E-1079-489A-B7A0-D6EE10338593}"/>
              </a:ext>
            </a:extLst>
          </p:cNvPr>
          <p:cNvSpPr>
            <a:spLocks noGrp="1"/>
          </p:cNvSpPr>
          <p:nvPr>
            <p:ph sz="half" idx="1"/>
          </p:nvPr>
        </p:nvSpPr>
        <p:spPr>
          <a:xfrm>
            <a:off x="838200" y="1825625"/>
            <a:ext cx="5393361" cy="4351338"/>
          </a:xfrm>
        </p:spPr>
        <p:txBody>
          <a:bodyPr vert="horz" lIns="91440" tIns="45720" rIns="91440" bIns="45720" rtlCol="0">
            <a:normAutofit/>
          </a:bodyPr>
          <a:lstStyle/>
          <a:p>
            <a:pPr marL="0">
              <a:spcBef>
                <a:spcPts val="0"/>
              </a:spcBef>
            </a:pPr>
            <a:endParaRPr lang="en-US" sz="1800" dirty="0"/>
          </a:p>
          <a:p>
            <a:pPr marL="0">
              <a:spcBef>
                <a:spcPts val="0"/>
              </a:spcBef>
            </a:pPr>
            <a:r>
              <a:rPr lang="en-US" sz="1800" dirty="0"/>
              <a:t>5 MAPHN Members received 64 hours of Leadership Training Fall/Winter 2022</a:t>
            </a:r>
          </a:p>
          <a:p>
            <a:pPr marL="0">
              <a:spcBef>
                <a:spcPts val="0"/>
              </a:spcBef>
            </a:pPr>
            <a:endParaRPr lang="en-US" sz="1800" dirty="0"/>
          </a:p>
          <a:p>
            <a:pPr marL="0">
              <a:spcBef>
                <a:spcPts val="0"/>
              </a:spcBef>
            </a:pPr>
            <a:r>
              <a:rPr lang="en-US" sz="1800" dirty="0"/>
              <a:t>Share and enroll MAPHN Members and other key stakeholders in our Vision Statement</a:t>
            </a:r>
            <a:endParaRPr lang="en-US" sz="1800" dirty="0">
              <a:effectLst/>
            </a:endParaRPr>
          </a:p>
          <a:p>
            <a:pPr marL="0">
              <a:spcBef>
                <a:spcPts val="0"/>
              </a:spcBef>
            </a:pPr>
            <a:endParaRPr lang="en-US" sz="1800" dirty="0">
              <a:effectLst/>
            </a:endParaRPr>
          </a:p>
          <a:p>
            <a:pPr marL="0">
              <a:spcBef>
                <a:spcPts val="0"/>
              </a:spcBef>
            </a:pPr>
            <a:r>
              <a:rPr lang="en-US" sz="1800" dirty="0"/>
              <a:t>Generated a lists of legislators with contact information throughout the Commonwealth. </a:t>
            </a:r>
          </a:p>
          <a:p>
            <a:pPr marL="0">
              <a:spcBef>
                <a:spcPts val="0"/>
              </a:spcBef>
            </a:pPr>
            <a:endParaRPr lang="en-US" sz="1800" dirty="0"/>
          </a:p>
          <a:p>
            <a:pPr marL="0">
              <a:spcBef>
                <a:spcPts val="0"/>
              </a:spcBef>
            </a:pPr>
            <a:r>
              <a:rPr lang="en-US" sz="1800" dirty="0"/>
              <a:t>Plan the training for a 1-day training retreat to teach the skills, knowledge and confidence that committed public health nurses can use to enroll their municipalities and their elected officials in the regulatory standards needed to achieve our vision statement.</a:t>
            </a:r>
          </a:p>
          <a:p>
            <a:pPr marL="0" marR="0">
              <a:spcBef>
                <a:spcPts val="0"/>
              </a:spcBef>
              <a:spcAft>
                <a:spcPts val="0"/>
              </a:spcAft>
            </a:pPr>
            <a:endParaRPr lang="en-US" sz="1800" dirty="0">
              <a:effectLst/>
            </a:endParaRPr>
          </a:p>
          <a:p>
            <a:pPr marL="0" marR="0">
              <a:spcBef>
                <a:spcPts val="0"/>
              </a:spcBef>
              <a:spcAft>
                <a:spcPts val="0"/>
              </a:spcAft>
            </a:pPr>
            <a:endParaRPr lang="en-US" sz="1800" dirty="0">
              <a:effectLst/>
            </a:endParaRPr>
          </a:p>
          <a:p>
            <a:endParaRPr lang="en-US" sz="1800" dirty="0"/>
          </a:p>
        </p:txBody>
      </p:sp>
      <p:pic>
        <p:nvPicPr>
          <p:cNvPr id="5" name="Picture 4" descr="A picture containing text, poster, human face, graphics&#10;&#10;Description automatically generated">
            <a:extLst>
              <a:ext uri="{FF2B5EF4-FFF2-40B4-BE49-F238E27FC236}">
                <a16:creationId xmlns:a16="http://schemas.microsoft.com/office/drawing/2014/main" id="{D14679AC-C70E-978B-6586-990B9DE1AA8C}"/>
              </a:ext>
            </a:extLst>
          </p:cNvPr>
          <p:cNvPicPr>
            <a:picLocks noChangeAspect="1"/>
          </p:cNvPicPr>
          <p:nvPr/>
        </p:nvPicPr>
        <p:blipFill rotWithShape="1">
          <a:blip r:embed="rId2">
            <a:extLst>
              <a:ext uri="{28A0092B-C50C-407E-A947-70E740481C1C}">
                <a14:useLocalDpi xmlns:a14="http://schemas.microsoft.com/office/drawing/2010/main" val="0"/>
              </a:ext>
            </a:extLst>
          </a:blip>
          <a:srcRect r="3" b="3"/>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748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696" name="Rectangle 114695">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4698" name="Rectangle 114697">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4700" name="Rectangle 114699">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5">
            <a:extLst>
              <a:ext uri="{FF2B5EF4-FFF2-40B4-BE49-F238E27FC236}">
                <a16:creationId xmlns:a16="http://schemas.microsoft.com/office/drawing/2014/main" id="{2C80D52D-F46F-611E-7774-F23C4C8D9D51}"/>
              </a:ext>
            </a:extLst>
          </p:cNvPr>
          <p:cNvSpPr>
            <a:spLocks noChangeArrowheads="1"/>
          </p:cNvSpPr>
          <p:nvPr/>
        </p:nvSpPr>
        <p:spPr bwMode="auto">
          <a:xfrm>
            <a:off x="1115568" y="548640"/>
            <a:ext cx="10168128" cy="1179576"/>
          </a:xfrm>
          <a:prstGeom prst="rect">
            <a:avLst/>
          </a:prstGeom>
        </p:spPr>
        <p:txBody>
          <a:bodyPr vert="horz" lIns="91440" tIns="45720" rIns="91440" bIns="45720" rtlCol="0" anchor="ctr">
            <a:prstTxWarp prst="textNoShape">
              <a:avLst/>
            </a:prstTxWarp>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MAPHN Leadership Matters: </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Measures of Success &amp; Indicators for 							our Shared Vision</a:t>
            </a:r>
            <a:endParaRPr kumimoji="1"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14702" name="Rectangle 114701">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691" name="Rectangle 3"/>
          <p:cNvSpPr>
            <a:spLocks noChangeArrowheads="1"/>
          </p:cNvSpPr>
          <p:nvPr/>
        </p:nvSpPr>
        <p:spPr bwMode="auto">
          <a:xfrm>
            <a:off x="819008" y="2223558"/>
            <a:ext cx="10903600" cy="4319855"/>
          </a:xfrm>
          <a:prstGeom prst="rect">
            <a:avLst/>
          </a:prstGeom>
        </p:spPr>
        <p:txBody>
          <a:bodyPr vert="horz" lIns="91440" tIns="45720" rIns="91440" bIns="45720" rtlCol="0">
            <a:prstTxWarp prst="textNoShape">
              <a:avLst/>
            </a:prstTxWarp>
            <a:normAutofit fontScale="92500" lnSpcReduction="10000"/>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Every town in Massachusetts has at a minimum one full time public health nurse for every 5000 residents for each city or town or there would be a shared public nurse for 5000 residents across smaller cities and towns.*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The health of the community is improved and continues to improve due to regulations, services offered in public health, education,  public health programs and monitoring.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Structurally and operationally public health nurses are among the public health officials at the strategic decision-making table in all their communities.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a:lnSpc>
                <a:spcPct val="107000"/>
              </a:lnSpc>
              <a:spcAft>
                <a:spcPts val="800"/>
              </a:spcAf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*Association of Public Health Nurses (APHN) national population-based recommendation of 1 PHN to every 5,000 in a 2008 document titled the Report on a Public Health Nurse to Population Ratio (ASTDN, 2008).</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1200"/>
              </a:spcBef>
              <a:spcAft>
                <a:spcPts val="3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6234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human face, person, clothing, smile&#10;&#10;Description automatically generated">
            <a:extLst>
              <a:ext uri="{FF2B5EF4-FFF2-40B4-BE49-F238E27FC236}">
                <a16:creationId xmlns:a16="http://schemas.microsoft.com/office/drawing/2014/main" id="{650DF143-A82A-69AC-2192-6D63094BF9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09" t="22813" r="7182"/>
          <a:stretch/>
        </p:blipFill>
        <p:spPr>
          <a:xfrm>
            <a:off x="20" y="10"/>
            <a:ext cx="12191981" cy="6857990"/>
          </a:xfrm>
          <a:prstGeom prst="rect">
            <a:avLst/>
          </a:prstGeom>
        </p:spPr>
      </p:pic>
      <p:sp>
        <p:nvSpPr>
          <p:cNvPr id="31" name="Rectangle 3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DB274F-57EB-66F8-A431-17F94F3BE438}"/>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100" dirty="0"/>
              <a:t>“Reform can be accomplished only when attitudes are changed.”</a:t>
            </a:r>
          </a:p>
        </p:txBody>
      </p:sp>
      <p:sp>
        <p:nvSpPr>
          <p:cNvPr id="33" name="Rectangle: Rounded Corners 3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40B2D5E-784B-424A-C87C-09A3A0F94F98}"/>
              </a:ext>
            </a:extLst>
          </p:cNvPr>
          <p:cNvSpPr>
            <a:spLocks noGrp="1"/>
          </p:cNvSpPr>
          <p:nvPr>
            <p:ph type="body" sz="half" idx="2"/>
          </p:nvPr>
        </p:nvSpPr>
        <p:spPr>
          <a:xfrm>
            <a:off x="404553" y="5624945"/>
            <a:ext cx="9078562" cy="592975"/>
          </a:xfrm>
        </p:spPr>
        <p:txBody>
          <a:bodyPr vert="horz" lIns="91440" tIns="45720" rIns="91440" bIns="45720" rtlCol="0" anchor="ctr">
            <a:normAutofit/>
          </a:bodyPr>
          <a:lstStyle/>
          <a:p>
            <a:r>
              <a:rPr lang="en-US" sz="1700" b="0" i="0" dirty="0">
                <a:effectLst/>
              </a:rPr>
              <a:t>Lillian Wald </a:t>
            </a:r>
            <a:br>
              <a:rPr lang="en-US" sz="1700" dirty="0"/>
            </a:br>
            <a:r>
              <a:rPr lang="en-US" sz="1700" b="0" i="0" dirty="0">
                <a:effectLst/>
              </a:rPr>
              <a:t>1867–1940</a:t>
            </a:r>
            <a:r>
              <a:rPr lang="en-US" sz="1700" dirty="0"/>
              <a:t>ed.</a:t>
            </a:r>
          </a:p>
        </p:txBody>
      </p:sp>
    </p:spTree>
    <p:extLst>
      <p:ext uri="{BB962C8B-B14F-4D97-AF65-F5344CB8AC3E}">
        <p14:creationId xmlns:p14="http://schemas.microsoft.com/office/powerpoint/2010/main" val="577446351"/>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EE2C9F-AF74-490B-AEC8-CDDB728766CF}"/>
              </a:ext>
            </a:extLst>
          </p:cNvPr>
          <p:cNvPicPr>
            <a:picLocks noChangeAspect="1"/>
          </p:cNvPicPr>
          <p:nvPr/>
        </p:nvPicPr>
        <p:blipFill>
          <a:blip r:embed="rId3"/>
          <a:stretch>
            <a:fillRect/>
          </a:stretch>
        </p:blipFill>
        <p:spPr>
          <a:xfrm>
            <a:off x="1659758" y="301751"/>
            <a:ext cx="3206670" cy="420547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6EF1D687-6D02-CDF4-DDD0-27C5B273B38C}"/>
              </a:ext>
            </a:extLst>
          </p:cNvPr>
          <p:cNvPicPr>
            <a:picLocks noChangeAspect="1"/>
          </p:cNvPicPr>
          <p:nvPr/>
        </p:nvPicPr>
        <p:blipFill>
          <a:blip r:embed="rId4"/>
          <a:stretch>
            <a:fillRect/>
          </a:stretch>
        </p:blipFill>
        <p:spPr>
          <a:xfrm>
            <a:off x="6213141" y="537396"/>
            <a:ext cx="5431536" cy="3734180"/>
          </a:xfrm>
          <a:prstGeom prst="rect">
            <a:avLst/>
          </a:prstGeom>
        </p:spPr>
      </p:pic>
      <p:sp>
        <p:nvSpPr>
          <p:cNvPr id="6" name="TextBox 5">
            <a:extLst>
              <a:ext uri="{FF2B5EF4-FFF2-40B4-BE49-F238E27FC236}">
                <a16:creationId xmlns:a16="http://schemas.microsoft.com/office/drawing/2014/main" id="{5B2A111E-410B-4278-80EB-468146B728D8}"/>
              </a:ext>
            </a:extLst>
          </p:cNvPr>
          <p:cNvSpPr txBox="1"/>
          <p:nvPr/>
        </p:nvSpPr>
        <p:spPr>
          <a:xfrm>
            <a:off x="6807200" y="117693"/>
            <a:ext cx="4765040"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LT Std 47 Cn 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5BA323B-B6D1-A15B-F38F-4DF85CDC41D8}"/>
              </a:ext>
            </a:extLst>
          </p:cNvPr>
          <p:cNvSpPr txBox="1"/>
          <p:nvPr/>
        </p:nvSpPr>
        <p:spPr>
          <a:xfrm>
            <a:off x="924886" y="4808972"/>
            <a:ext cx="504807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Special Commission Blueprint: Offers specific recommendations and frameworks to improve our local public health systems effectiveness to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achieve health equity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across the state.</a:t>
            </a:r>
          </a:p>
        </p:txBody>
      </p:sp>
      <p:sp>
        <p:nvSpPr>
          <p:cNvPr id="9" name="TextBox 8">
            <a:extLst>
              <a:ext uri="{FF2B5EF4-FFF2-40B4-BE49-F238E27FC236}">
                <a16:creationId xmlns:a16="http://schemas.microsoft.com/office/drawing/2014/main" id="{0A90C69D-5790-2D4C-DFC6-5B95814A19DC}"/>
              </a:ext>
            </a:extLst>
          </p:cNvPr>
          <p:cNvSpPr txBox="1"/>
          <p:nvPr/>
        </p:nvSpPr>
        <p:spPr>
          <a:xfrm>
            <a:off x="6091428" y="4808972"/>
            <a:ext cx="539159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Foundational Public Health Services (FPHS) </a:t>
            </a:r>
            <a:r>
              <a:rPr kumimoji="0" lang="en-US" sz="1800" b="1" i="1" u="sng" strike="noStrike" kern="1200" cap="none" spc="0" normalizeH="0" baseline="0" noProof="0" dirty="0">
                <a:ln>
                  <a:noFill/>
                </a:ln>
                <a:solidFill>
                  <a:prstClr val="black"/>
                </a:solidFill>
                <a:effectLst/>
                <a:uLnTx/>
                <a:uFillTx/>
                <a:latin typeface="Calibri" panose="020F0502020204030204"/>
                <a:ea typeface="+mn-ea"/>
                <a:cs typeface="+mn-cs"/>
              </a:rPr>
              <a:t>minimum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set of skills, program planning and activities are what health departments must have to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invest in health equity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extBox 9">
            <a:extLst>
              <a:ext uri="{FF2B5EF4-FFF2-40B4-BE49-F238E27FC236}">
                <a16:creationId xmlns:a16="http://schemas.microsoft.com/office/drawing/2014/main" id="{3663EF30-F322-5DAD-B993-6420771B5A62}"/>
              </a:ext>
            </a:extLst>
          </p:cNvPr>
          <p:cNvSpPr txBox="1"/>
          <p:nvPr/>
        </p:nvSpPr>
        <p:spPr>
          <a:xfrm>
            <a:off x="8523215" y="6392411"/>
            <a:ext cx="279353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Source:  (Special Commission Blueprint, 2019</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8353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B2A111E-410B-4278-80EB-468146B728D8}"/>
              </a:ext>
            </a:extLst>
          </p:cNvPr>
          <p:cNvSpPr txBox="1"/>
          <p:nvPr/>
        </p:nvSpPr>
        <p:spPr>
          <a:xfrm>
            <a:off x="6807200" y="117693"/>
            <a:ext cx="4765040" cy="7232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LT Std 47 Cn 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5BA323B-B6D1-A15B-F38F-4DF85CDC41D8}"/>
              </a:ext>
            </a:extLst>
          </p:cNvPr>
          <p:cNvSpPr txBox="1"/>
          <p:nvPr/>
        </p:nvSpPr>
        <p:spPr>
          <a:xfrm>
            <a:off x="924886" y="4808972"/>
            <a:ext cx="5048075"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MAPHN Strategic Plan serves as a roadmap to advocate for change. It outlines goals, objectives and key strategies to achieve outcomes.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A90C69D-5790-2D4C-DFC6-5B95814A19DC}"/>
              </a:ext>
            </a:extLst>
          </p:cNvPr>
          <p:cNvSpPr txBox="1"/>
          <p:nvPr/>
        </p:nvSpPr>
        <p:spPr>
          <a:xfrm>
            <a:off x="6091428" y="4808972"/>
            <a:ext cx="539159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The MAPHN White Paper identifies systemic issues related to the profession of MA public health nursing and identifies opportunities to address them.</a:t>
            </a:r>
            <a:endParaRPr kumimoji="0" lang="en-US" sz="24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pic>
        <p:nvPicPr>
          <p:cNvPr id="14" name="Picture 13">
            <a:extLst>
              <a:ext uri="{FF2B5EF4-FFF2-40B4-BE49-F238E27FC236}">
                <a16:creationId xmlns:a16="http://schemas.microsoft.com/office/drawing/2014/main" id="{ABA790C6-376D-74EF-C197-0A007670A68B}"/>
              </a:ext>
            </a:extLst>
          </p:cNvPr>
          <p:cNvPicPr>
            <a:picLocks noChangeAspect="1"/>
          </p:cNvPicPr>
          <p:nvPr/>
        </p:nvPicPr>
        <p:blipFill>
          <a:blip r:embed="rId3"/>
          <a:stretch>
            <a:fillRect/>
          </a:stretch>
        </p:blipFill>
        <p:spPr>
          <a:xfrm>
            <a:off x="1337248" y="117693"/>
            <a:ext cx="3477405" cy="44709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Text&#10;&#10;Description automatically generated">
            <a:extLst>
              <a:ext uri="{FF2B5EF4-FFF2-40B4-BE49-F238E27FC236}">
                <a16:creationId xmlns:a16="http://schemas.microsoft.com/office/drawing/2014/main" id="{553AA709-C95F-E6F8-A9A5-940C3DB65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7180" y="117693"/>
            <a:ext cx="3400085" cy="43872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927153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8847</TotalTime>
  <Words>1461</Words>
  <Application>Microsoft Office PowerPoint</Application>
  <PresentationFormat>Widescreen</PresentationFormat>
  <Paragraphs>163</Paragraphs>
  <Slides>20</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Constantia</vt:lpstr>
      <vt:lpstr>T3Font_11</vt:lpstr>
      <vt:lpstr>T3Font_12</vt:lpstr>
      <vt:lpstr>Times New Roman</vt:lpstr>
      <vt:lpstr>Univers LT Std 47 Cn Lt</vt:lpstr>
      <vt:lpstr>Office Theme</vt:lpstr>
      <vt:lpstr>MAPHN Leadership Matters: The Future of Public Health Nursing</vt:lpstr>
      <vt:lpstr>PowerPoint Presentation</vt:lpstr>
      <vt:lpstr>Purpose of this Presentation </vt:lpstr>
      <vt:lpstr>Vision Statement for our Innovations Project </vt:lpstr>
      <vt:lpstr>Action Steps Underway</vt:lpstr>
      <vt:lpstr>PowerPoint Presentation</vt:lpstr>
      <vt:lpstr>“Reform can be accomplished only when attitudes are changed.”</vt:lpstr>
      <vt:lpstr>PowerPoint Presentation</vt:lpstr>
      <vt:lpstr>PowerPoint Presentation</vt:lpstr>
      <vt:lpstr>PowerPoint Presentation</vt:lpstr>
      <vt:lpstr>PowerPoint Presentation</vt:lpstr>
      <vt:lpstr>PowerPoint Presentation</vt:lpstr>
      <vt:lpstr>PowerPoint Presentation</vt:lpstr>
      <vt:lpstr>June 9, 2021, more than 130 local public health professionals, 10 State Legislative Officials &amp; offices and more than 5 major news outlets rallied in front of the Boston State House to advocate for the use of the federal dollars from the American Rescue Plan Act (ARPA of 2021) to invest in local public health systems.</vt:lpstr>
      <vt:lpstr>PowerPoint Presentation</vt:lpstr>
      <vt:lpstr>PowerPoint Presentation</vt:lpstr>
      <vt:lpstr>MAPHN Leadership Matters: Approach </vt:lpstr>
      <vt:lpstr>MAPHN Leadership Matters: Approach </vt:lpstr>
      <vt:lpstr>EXIT SURVEY</vt:lpstr>
      <vt:lpstr>“If at first the idea is not absurd than there is no hope for it.” –Albert Einstein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Tracy</dc:creator>
  <cp:lastModifiedBy>Jessica Tracy</cp:lastModifiedBy>
  <cp:revision>89</cp:revision>
  <cp:lastPrinted>2023-04-20T13:24:45Z</cp:lastPrinted>
  <dcterms:created xsi:type="dcterms:W3CDTF">2023-04-13T15:46:53Z</dcterms:created>
  <dcterms:modified xsi:type="dcterms:W3CDTF">2023-05-01T19:27:57Z</dcterms:modified>
</cp:coreProperties>
</file>