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99" r:id="rId2"/>
    <p:sldId id="297" r:id="rId3"/>
    <p:sldId id="290" r:id="rId4"/>
    <p:sldId id="302" r:id="rId5"/>
    <p:sldId id="303" r:id="rId6"/>
    <p:sldId id="301" r:id="rId7"/>
    <p:sldId id="298" r:id="rId8"/>
    <p:sldId id="329" r:id="rId9"/>
    <p:sldId id="304" r:id="rId10"/>
    <p:sldId id="326" r:id="rId11"/>
    <p:sldId id="300" r:id="rId12"/>
    <p:sldId id="306" r:id="rId13"/>
    <p:sldId id="307" r:id="rId14"/>
    <p:sldId id="295" r:id="rId15"/>
    <p:sldId id="308" r:id="rId16"/>
    <p:sldId id="309" r:id="rId17"/>
    <p:sldId id="311" r:id="rId18"/>
    <p:sldId id="312" r:id="rId19"/>
    <p:sldId id="310" r:id="rId20"/>
    <p:sldId id="313" r:id="rId21"/>
    <p:sldId id="314" r:id="rId22"/>
    <p:sldId id="316" r:id="rId23"/>
    <p:sldId id="315" r:id="rId24"/>
    <p:sldId id="317" r:id="rId25"/>
    <p:sldId id="318" r:id="rId26"/>
    <p:sldId id="319" r:id="rId27"/>
    <p:sldId id="320" r:id="rId28"/>
    <p:sldId id="322" r:id="rId29"/>
    <p:sldId id="323" r:id="rId30"/>
    <p:sldId id="327" r:id="rId31"/>
    <p:sldId id="32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56" autoAdjust="0"/>
    <p:restoredTop sz="88889" autoAdjust="0"/>
  </p:normalViewPr>
  <p:slideViewPr>
    <p:cSldViewPr snapToGrid="0">
      <p:cViewPr varScale="1">
        <p:scale>
          <a:sx n="60" d="100"/>
          <a:sy n="60" d="100"/>
        </p:scale>
        <p:origin x="544" y="28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26F45B-70C6-40A1-9C60-064C2F64FC83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59ED30-3BCA-45C7-9B1C-F5BAC52A03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771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9ED30-3BCA-45C7-9B1C-F5BAC52A03B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27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9ED30-3BCA-45C7-9B1C-F5BAC52A03B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031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9ED30-3BCA-45C7-9B1C-F5BAC52A03B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6170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9ED30-3BCA-45C7-9B1C-F5BAC52A03B6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8161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9ED30-3BCA-45C7-9B1C-F5BAC52A03B6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3909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9ED30-3BCA-45C7-9B1C-F5BAC52A03B6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1059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9ED30-3BCA-45C7-9B1C-F5BAC52A03B6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9796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9ED30-3BCA-45C7-9B1C-F5BAC52A03B6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8333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9ED30-3BCA-45C7-9B1C-F5BAC52A03B6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7873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9ED30-3BCA-45C7-9B1C-F5BAC52A03B6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0466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9ED30-3BCA-45C7-9B1C-F5BAC52A03B6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258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9ED30-3BCA-45C7-9B1C-F5BAC52A03B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752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9ED30-3BCA-45C7-9B1C-F5BAC52A03B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36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9ED30-3BCA-45C7-9B1C-F5BAC52A03B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76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9ED30-3BCA-45C7-9B1C-F5BAC52A03B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986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9ED30-3BCA-45C7-9B1C-F5BAC52A03B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073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9ED30-3BCA-45C7-9B1C-F5BAC52A03B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150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9ED30-3BCA-45C7-9B1C-F5BAC52A03B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433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9ED30-3BCA-45C7-9B1C-F5BAC52A03B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653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FC389-FBBB-A9B2-82E1-E5E1DAE7C7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005A7E-ED23-55D6-33BC-703CE04597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93B0A7-609C-94F8-02E4-0D527E4BA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D577F-45EB-4DCC-BCE2-E8108D1BAAEB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8EF219-0C63-0173-98C4-F6046F2FC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4BD2CE-CCFE-A20B-52BB-8CEDE2863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C52C-95F4-4136-A5F3-9763CC4AD8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384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9298E-1082-A79D-5075-C3632C060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74E75-035A-771E-379B-57D6812FF8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75C9F-DD93-BB85-F430-50EC5688D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D577F-45EB-4DCC-BCE2-E8108D1BAAEB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34D3CA-451B-85E3-42F5-FFD6EE848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334A94-D96D-28DC-1720-B82BC9328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C52C-95F4-4136-A5F3-9763CC4AD8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674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9A1EAC-99EB-17E3-0BE5-29C2A17324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DADE97-E874-8846-2F56-9956704D8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6E5FB-75D4-B0AA-785E-FF04C4C2E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D577F-45EB-4DCC-BCE2-E8108D1BAAEB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5588F-296C-FA0B-A399-002C0A2D7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95674-ED96-6C79-8875-12FA6211B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C52C-95F4-4136-A5F3-9763CC4AD8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016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F026E-51F5-6BA7-A5BB-1C329FCB8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451F79-D937-B6A7-861C-FB6B7F8814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A5BE3-3B4C-9193-5A0E-5F4785540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D577F-45EB-4DCC-BCE2-E8108D1BAAEB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6AB3C8-5C58-26CE-999E-08FFAFBD4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BBF4B-C729-7EB2-F6A6-60A282C65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C52C-95F4-4136-A5F3-9763CC4AD8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892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E9CA0-570D-65B2-544C-0ABD98525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50F29-717E-8FF9-C6E7-D185293BB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51BB9-A2B4-83EC-DBA1-31C918093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D577F-45EB-4DCC-BCE2-E8108D1BAAEB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3D83BF-7CF7-2349-A27F-4DEFB97A3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C24F62-2B7B-896A-CDF5-91D0B6C82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C52C-95F4-4136-A5F3-9763CC4AD8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749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E4E23-7878-35EE-EDBF-4CE18B8CA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4D16B-D2FD-68B7-EBE2-67A9D34124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2901BA-ACCE-3428-C507-E985495B7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365F32-06F8-9BBF-340D-9D6B3C8FB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D577F-45EB-4DCC-BCE2-E8108D1BAAEB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924EA2-EA2D-996C-6958-463FFCB2A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0F591B-78D1-5836-777B-49D84B69A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C52C-95F4-4136-A5F3-9763CC4AD8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947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6EBDE-E7A0-528D-41F5-81CF3D1DC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B5C273-D94F-3B08-8656-B46D23ADBF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4C9503-09B7-962E-D564-4AE8C0B683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71027D-BF71-DDC2-0357-D526B070D9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6F7545-A383-7F57-E506-22A75781BD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7F02D3-0E0D-F022-F2D7-D78371C59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D577F-45EB-4DCC-BCE2-E8108D1BAAEB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6FA91E-6D2A-6A30-237C-EE410AF98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A1714C-3CC2-3E38-90D0-8907A771A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C52C-95F4-4136-A5F3-9763CC4AD8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246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0EAE0-4B58-E644-3F31-C40CDFD11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23B972-FE23-9D21-1361-E39D7ECC7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D577F-45EB-4DCC-BCE2-E8108D1BAAEB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9D7CF7-9D12-7112-1D98-B401AE812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8EC58-6A11-EB4E-E6AD-482A83313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C52C-95F4-4136-A5F3-9763CC4AD8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121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FA90F-7E96-E93B-58FE-4F9150A64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D577F-45EB-4DCC-BCE2-E8108D1BAAEB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0321A5-573A-4DBE-AB9A-2BBA0C43E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015E89-B6E0-582B-9F82-729E19FF5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C52C-95F4-4136-A5F3-9763CC4AD8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004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07187-5A33-7676-7464-EB4D560BD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BBC5A-BEC8-C8AE-88D5-470887AB7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BDBE1A-93EB-9E08-7857-A6A00B8BB7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D9C8BF-3DF7-484F-AD51-0AD885AF0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D577F-45EB-4DCC-BCE2-E8108D1BAAEB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87B2A9-F046-E19A-4898-E39B3C757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CBDCBB-D711-9ADE-B69A-3A08D8AE3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C52C-95F4-4136-A5F3-9763CC4AD8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223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5B1C4-060A-2450-04E8-34CC60AC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C94C76-DE26-4D99-A827-B181A514D0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E0FF8-AAE9-15FA-A2E4-97D8943669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FDE3BF-CAC9-429C-853A-3F4D94D7C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D577F-45EB-4DCC-BCE2-E8108D1BAAEB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4C123E-3505-4874-8189-E22BE4749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81B55B-7F1A-04C3-D9DE-ACC26978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C52C-95F4-4136-A5F3-9763CC4AD8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288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A67F59-818D-A599-66C9-1CD0D06E1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3B6961-22C0-8B06-2446-767A67D78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977B06-4963-D780-596C-CF9585DDF8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D577F-45EB-4DCC-BCE2-E8108D1BAAEB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DE092-4446-AB28-3AA5-B39E19E473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96EA5-7088-D660-53ED-13CD53AED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DC52C-95F4-4136-A5F3-9763CC4AD8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55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dailyrounds.org/blog/wp-content/uploads/2015/05/caduceus.jpg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.jp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.jp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1.jpg"/><Relationship Id="rId7" Type="http://schemas.microsoft.com/office/2007/relationships/hdphoto" Target="../media/hdphoto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1.jp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Relationship Id="rId9" Type="http://schemas.openxmlformats.org/officeDocument/2006/relationships/image" Target="../media/image5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6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g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mdb.com/title/tt1598778/mediaviewer/rm3544235008/?ref_=tt_ov_i" TargetMode="External"/><Relationship Id="rId7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hyperlink" Target="https://en.wikipedia.org/wiki/File:Outbreak_movie.JPG" TargetMode="Externa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3EA3F7-3221-1D05-4EEF-1CC1076D6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70748" y="-1008529"/>
            <a:ext cx="6857999" cy="88750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114061-81FB-CACB-058E-D97AF6487F77}"/>
              </a:ext>
            </a:extLst>
          </p:cNvPr>
          <p:cNvSpPr txBox="1"/>
          <p:nvPr/>
        </p:nvSpPr>
        <p:spPr>
          <a:xfrm>
            <a:off x="1364279" y="0"/>
            <a:ext cx="11116492" cy="7725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LOCAL PUBLIC HEALTH NURSE</a:t>
            </a:r>
          </a:p>
          <a:p>
            <a:r>
              <a:rPr lang="en-US" sz="4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              &amp;</a:t>
            </a:r>
          </a:p>
          <a:p>
            <a:r>
              <a:rPr lang="en-US" sz="4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MEDICAL RESERVE CORPS</a:t>
            </a:r>
          </a:p>
          <a:p>
            <a:r>
              <a:rPr lang="en-US" sz="4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VOLUNTEER MANAGEMENT</a:t>
            </a:r>
          </a:p>
          <a:p>
            <a:endParaRPr lang="en-US" sz="4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Eras Medium ITC" panose="020B0602030504020804" pitchFamily="34" charset="0"/>
                <a:ea typeface="Verdana" panose="020B0604030504040204" pitchFamily="34" charset="0"/>
              </a:rPr>
              <a:t>Roberta Ho</a:t>
            </a:r>
          </a:p>
          <a:p>
            <a:r>
              <a:rPr lang="en-US" sz="3200" b="1" dirty="0">
                <a:solidFill>
                  <a:srgbClr val="FF0000"/>
                </a:solidFill>
                <a:latin typeface="Eras Medium ITC" panose="020B0602030504020804" pitchFamily="34" charset="0"/>
                <a:ea typeface="Verdana" panose="020B0604030504040204" pitchFamily="34" charset="0"/>
              </a:rPr>
              <a:t>Middlefolk MRC (formerly Region 4A)</a:t>
            </a:r>
          </a:p>
          <a:p>
            <a:endParaRPr lang="en-US" sz="32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4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en-US" sz="4000" b="1" dirty="0">
              <a:solidFill>
                <a:srgbClr val="FF0000"/>
              </a:solidFill>
            </a:endParaRPr>
          </a:p>
          <a:p>
            <a:endParaRPr lang="en-US" sz="4000" b="1" dirty="0">
              <a:solidFill>
                <a:srgbClr val="FF0000"/>
              </a:solidFill>
            </a:endParaRPr>
          </a:p>
          <a:p>
            <a:endParaRPr lang="en-US" sz="4000" b="1" dirty="0">
              <a:solidFill>
                <a:srgbClr val="FF0000"/>
              </a:solidFill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                                                        </a:t>
            </a:r>
          </a:p>
          <a:p>
            <a:r>
              <a:rPr lang="en-US" sz="4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74C1A4-F56C-B46C-055E-B0736F586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200" y="4957009"/>
            <a:ext cx="2171582" cy="15916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A608FAA-1E83-603C-4164-E72E98A8B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31801" y="466677"/>
            <a:ext cx="271594" cy="430121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16E8DD0-FF74-8995-A279-0DF57985B30C}"/>
              </a:ext>
            </a:extLst>
          </p:cNvPr>
          <p:cNvSpPr txBox="1"/>
          <p:nvPr/>
        </p:nvSpPr>
        <p:spPr>
          <a:xfrm>
            <a:off x="4828032" y="3979469"/>
            <a:ext cx="89528" cy="125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5" name="Picture 2" descr="Phlogo">
            <a:extLst>
              <a:ext uri="{FF2B5EF4-FFF2-40B4-BE49-F238E27FC236}">
                <a16:creationId xmlns:a16="http://schemas.microsoft.com/office/drawing/2014/main" id="{D0B84148-F950-FDB5-1457-A6FCE96A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246" y="5120067"/>
            <a:ext cx="1846479" cy="126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aduceus">
            <a:hlinkClick r:id="rId6"/>
            <a:extLst>
              <a:ext uri="{FF2B5EF4-FFF2-40B4-BE49-F238E27FC236}">
                <a16:creationId xmlns:a16="http://schemas.microsoft.com/office/drawing/2014/main" id="{181743C7-053A-8285-9800-9E5857ED4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162" y="5120067"/>
            <a:ext cx="1530436" cy="142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46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A40A82-AD1E-D6A6-AE42-087BD3A09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1"/>
            <a:ext cx="6857999" cy="1219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BE1EF4-CDE9-B09B-CA2A-E86D162793D8}"/>
              </a:ext>
            </a:extLst>
          </p:cNvPr>
          <p:cNvSpPr txBox="1"/>
          <p:nvPr/>
        </p:nvSpPr>
        <p:spPr>
          <a:xfrm>
            <a:off x="218365" y="1733266"/>
            <a:ext cx="1254170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City Agencies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Police Department   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South Middlesex Opportunity Council  (SMOC)                   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Fire Department	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Libraries  (Framingham Public Library &amp; Christa McAuliffe Branch Library) 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Schools  (Public and Private) 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Justice Resource Institute (JRI)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Department of Public Works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Senior Center/Council on Aging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E85C33-EB8A-20F5-3400-0B8605E75C6B}"/>
              </a:ext>
            </a:extLst>
          </p:cNvPr>
          <p:cNvSpPr txBox="1"/>
          <p:nvPr/>
        </p:nvSpPr>
        <p:spPr>
          <a:xfrm>
            <a:off x="955343" y="409433"/>
            <a:ext cx="10217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PARTNERING WITH  THE  COMMUNITY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57885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387870-9079-8CEE-9737-CAAD21087E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008529"/>
            <a:ext cx="6857999" cy="88750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A3EE16-8F92-5C88-4CFB-BE717B2EE3C4}"/>
              </a:ext>
            </a:extLst>
          </p:cNvPr>
          <p:cNvSpPr txBox="1"/>
          <p:nvPr/>
        </p:nvSpPr>
        <p:spPr>
          <a:xfrm>
            <a:off x="338204" y="795404"/>
            <a:ext cx="46847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FLU </a:t>
            </a:r>
          </a:p>
          <a:p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CLINICS</a:t>
            </a:r>
          </a:p>
          <a:p>
            <a:endParaRPr lang="en-US" sz="2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2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0F465B-6655-1384-2176-B5B8B39DC9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30" y="3152596"/>
            <a:ext cx="3880000" cy="291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2E0732-6CC3-B2E8-C8FE-889F0065A1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835" y="263364"/>
            <a:ext cx="3615847" cy="27118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A53B94-8040-1832-E01A-EF7269ED43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881" y="-98874"/>
            <a:ext cx="3615847" cy="32514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9D2A23-423F-78CC-C496-0469390117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615" y="3507289"/>
            <a:ext cx="4138404" cy="31038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41F8DD-582E-9974-336E-462EE2E9CE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8768651" y="3798898"/>
            <a:ext cx="3251467" cy="2412799"/>
          </a:xfrm>
          <a:prstGeom prst="rect">
            <a:avLst/>
          </a:prstGeom>
        </p:spPr>
      </p:pic>
      <p:sp>
        <p:nvSpPr>
          <p:cNvPr id="5" name="Smiley Face 4">
            <a:extLst>
              <a:ext uri="{FF2B5EF4-FFF2-40B4-BE49-F238E27FC236}">
                <a16:creationId xmlns:a16="http://schemas.microsoft.com/office/drawing/2014/main" id="{41BBE8CA-40D3-67BF-B989-2A60ED507C47}"/>
              </a:ext>
            </a:extLst>
          </p:cNvPr>
          <p:cNvSpPr/>
          <p:nvPr/>
        </p:nvSpPr>
        <p:spPr>
          <a:xfrm>
            <a:off x="2563807" y="3429000"/>
            <a:ext cx="738028" cy="769405"/>
          </a:xfrm>
          <a:prstGeom prst="smileyFace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04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A0FD2A-804D-58CC-EB5D-B9DFFA10DD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8530" y="-1008529"/>
            <a:ext cx="6857999" cy="88750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3C0ED9-00DB-EE9C-BCF7-793E76CC37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916" y="836023"/>
            <a:ext cx="4026791" cy="302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23989A-CA16-F5AB-9C95-9FB25CC8D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7713" y="2325188"/>
            <a:ext cx="2939144" cy="39188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405C6F-9CAB-3CD7-9318-BAE548FFBE7D}"/>
              </a:ext>
            </a:extLst>
          </p:cNvPr>
          <p:cNvSpPr txBox="1"/>
          <p:nvPr/>
        </p:nvSpPr>
        <p:spPr>
          <a:xfrm>
            <a:off x="600890" y="143691"/>
            <a:ext cx="10298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</a:t>
            </a:r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NATIONAL DRUG TAKE BACK DAY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EDFFB1-B96B-A55B-9D66-E6D91837D74D}"/>
              </a:ext>
            </a:extLst>
          </p:cNvPr>
          <p:cNvSpPr txBox="1"/>
          <p:nvPr/>
        </p:nvSpPr>
        <p:spPr>
          <a:xfrm>
            <a:off x="3435531" y="4754880"/>
            <a:ext cx="896591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Two times per year(April and October)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Work with DEA and Framingham Police Department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Framingham is drop off center for Metro West area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Hundred of pounds of expired drugs and liquids collected  </a:t>
            </a:r>
          </a:p>
          <a:p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for disposal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53F57E-2ABE-9E10-AD8F-D7E8D66A7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373" y="1228373"/>
            <a:ext cx="3526507" cy="352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915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763DCC-8753-9DB3-92B6-1A1C00546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75560" y="-1837764"/>
            <a:ext cx="6857999" cy="105335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756DE6-64C8-2129-A74C-17E225CC74B8}"/>
              </a:ext>
            </a:extLst>
          </p:cNvPr>
          <p:cNvSpPr txBox="1"/>
          <p:nvPr/>
        </p:nvSpPr>
        <p:spPr>
          <a:xfrm>
            <a:off x="1520456" y="164755"/>
            <a:ext cx="9061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NATIONAL DRUG TAKE BACK DAY</a:t>
            </a:r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880E81-2571-BEE7-74D7-64293DAAE6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581" y="975841"/>
            <a:ext cx="3898882" cy="29241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73B13C-D410-B15E-B5AF-8827D64B83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77" y="2222831"/>
            <a:ext cx="2569158" cy="31450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C84A57-8969-E897-AA5F-D8145A2DD0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51" y="3560347"/>
            <a:ext cx="3132898" cy="31328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17DE9E-956E-34EE-C293-D7124487E7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468" y="1170978"/>
            <a:ext cx="3029091" cy="302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80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0D27EC-0DCF-9B92-894F-28D3B48A3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3856" y="-3053894"/>
            <a:ext cx="6857999" cy="1219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A946FD-2419-A9FB-2BE7-47863EFF4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8434"/>
            <a:ext cx="3148445" cy="41979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CC250D-EDB0-8525-8C87-AA4ED9249100}"/>
              </a:ext>
            </a:extLst>
          </p:cNvPr>
          <p:cNvSpPr txBox="1"/>
          <p:nvPr/>
        </p:nvSpPr>
        <p:spPr>
          <a:xfrm>
            <a:off x="180754" y="149902"/>
            <a:ext cx="627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COMMUNITY PARADES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71D4CB-B100-1F19-998C-C3E0568A9E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776" y="0"/>
            <a:ext cx="4405246" cy="29506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B35095-BFB5-907F-932A-A151F6B468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949" y="3042106"/>
            <a:ext cx="4166369" cy="31247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A462023-456E-1A00-E8FE-94B00E576A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784" y="3169432"/>
            <a:ext cx="4405246" cy="33039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5C8128A-81B6-5403-327D-BD7AC19783FA}"/>
              </a:ext>
            </a:extLst>
          </p:cNvPr>
          <p:cNvSpPr txBox="1"/>
          <p:nvPr/>
        </p:nvSpPr>
        <p:spPr>
          <a:xfrm>
            <a:off x="180754" y="927496"/>
            <a:ext cx="5465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Float built and assembled by </a:t>
            </a:r>
          </a:p>
          <a:p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MRC Volunteers</a:t>
            </a:r>
          </a:p>
        </p:txBody>
      </p:sp>
    </p:spTree>
    <p:extLst>
      <p:ext uri="{BB962C8B-B14F-4D97-AF65-F5344CB8AC3E}">
        <p14:creationId xmlns:p14="http://schemas.microsoft.com/office/powerpoint/2010/main" val="2844582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1AB64F-9B09-7EA1-7A8A-82E8DDAFBF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6999" y="-1008529"/>
            <a:ext cx="6857999" cy="8875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56C55D-8816-64A0-48D1-BF0975DA3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55" y="2614316"/>
            <a:ext cx="2972971" cy="40364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6A9583E-9A02-A749-9755-20049AEF267E}"/>
              </a:ext>
            </a:extLst>
          </p:cNvPr>
          <p:cNvSpPr txBox="1"/>
          <p:nvPr/>
        </p:nvSpPr>
        <p:spPr>
          <a:xfrm>
            <a:off x="291555" y="121190"/>
            <a:ext cx="734703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COVID 19 PREVENTION</a:t>
            </a:r>
            <a:endParaRPr lang="en-US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0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Off-Site Clinics—over 150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Home Visits—over 100 visits by 3 person teams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Handmade masks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5851E9B-2584-20D4-8532-570D4EDAC6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80241" y="1418573"/>
            <a:ext cx="5361140" cy="40208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84E1939-E015-EEC5-FEAC-A55A9136F8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530" y="3891517"/>
            <a:ext cx="3912098" cy="25761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B1270A-18E4-84B9-302D-F54C6EF873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505" y="1881020"/>
            <a:ext cx="1629063" cy="217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8847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C05AFD-3873-3CEE-F395-5506CA124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88154" y="-806938"/>
            <a:ext cx="6857999" cy="88750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33199E-2A5B-87C8-F52D-AFEB7B7C265D}"/>
              </a:ext>
            </a:extLst>
          </p:cNvPr>
          <p:cNvSpPr txBox="1"/>
          <p:nvPr/>
        </p:nvSpPr>
        <p:spPr>
          <a:xfrm>
            <a:off x="4005422" y="263141"/>
            <a:ext cx="4161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SHELTERING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37F117-D600-A16D-6D79-7CAD92C8CE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5" y="859535"/>
            <a:ext cx="3887212" cy="29154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525E2A-13DD-7A39-9899-B006EB6E34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43" y="3452258"/>
            <a:ext cx="3699353" cy="27745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4C5558-4D3C-B82B-0F2C-04DA1479A3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511" y="313151"/>
            <a:ext cx="4121126" cy="30908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D61AA8-BBAF-3EB3-82C3-630ACFCF97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422" y="4097416"/>
            <a:ext cx="3670126" cy="27525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FBF2D09-465D-4F50-1F38-E8F7265C88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21547" y="3454005"/>
            <a:ext cx="4179518" cy="313463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C19AC17-12C5-239E-AF5D-F1CD946A738F}"/>
              </a:ext>
            </a:extLst>
          </p:cNvPr>
          <p:cNvSpPr txBox="1"/>
          <p:nvPr/>
        </p:nvSpPr>
        <p:spPr>
          <a:xfrm>
            <a:off x="4194918" y="1127051"/>
            <a:ext cx="369935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Worked with City </a:t>
            </a:r>
          </a:p>
          <a:p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Agencies—Mayor, </a:t>
            </a:r>
          </a:p>
          <a:p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Auxiliary Police,</a:t>
            </a:r>
          </a:p>
          <a:p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Framingham PD &amp;</a:t>
            </a:r>
          </a:p>
          <a:p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FD, School Facility</a:t>
            </a:r>
          </a:p>
          <a:p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Management, DPW</a:t>
            </a:r>
          </a:p>
          <a:p>
            <a:endParaRPr lang="en-US" sz="20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133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825463-B6E7-7B6A-0CBF-76BA40716A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1"/>
            <a:ext cx="6857999" cy="1219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635A55-2C4C-EA88-5314-D94D2B526ECD}"/>
              </a:ext>
            </a:extLst>
          </p:cNvPr>
          <p:cNvSpPr txBox="1"/>
          <p:nvPr/>
        </p:nvSpPr>
        <p:spPr>
          <a:xfrm>
            <a:off x="431063" y="260731"/>
            <a:ext cx="12192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BOSTON MARATHON SHELTER OPERATIONS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B3240E-046F-56BA-1AE3-251187034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5" y="1298759"/>
            <a:ext cx="2505205" cy="33402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422ECB-0550-A984-C07D-B7AC269D6F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17511" y="3156787"/>
            <a:ext cx="3952656" cy="29644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1DB558-14A4-CC2D-679A-AEB6525506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33064" y="1767890"/>
            <a:ext cx="3952654" cy="26666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6A67A5-C8BE-B28B-EC1C-EEDAB6511EAA}"/>
              </a:ext>
            </a:extLst>
          </p:cNvPr>
          <p:cNvSpPr txBox="1"/>
          <p:nvPr/>
        </p:nvSpPr>
        <p:spPr>
          <a:xfrm>
            <a:off x="8082947" y="1724297"/>
            <a:ext cx="4109054" cy="2875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Patriots’ Day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Certified/licensed healthcare professionals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MRC Volunteers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Work with FPD, FFD,</a:t>
            </a:r>
          </a:p>
          <a:p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city contracted</a:t>
            </a:r>
          </a:p>
          <a:p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ambulance services,</a:t>
            </a:r>
          </a:p>
          <a:p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FDPW, school facilities</a:t>
            </a:r>
          </a:p>
          <a:p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management</a:t>
            </a:r>
          </a:p>
        </p:txBody>
      </p:sp>
      <p:sp>
        <p:nvSpPr>
          <p:cNvPr id="5" name="Smiley Face 4">
            <a:extLst>
              <a:ext uri="{FF2B5EF4-FFF2-40B4-BE49-F238E27FC236}">
                <a16:creationId xmlns:a16="http://schemas.microsoft.com/office/drawing/2014/main" id="{7F513B07-33C9-956E-B14F-E267AC68BC17}"/>
              </a:ext>
            </a:extLst>
          </p:cNvPr>
          <p:cNvSpPr/>
          <p:nvPr/>
        </p:nvSpPr>
        <p:spPr>
          <a:xfrm>
            <a:off x="4017307" y="3720350"/>
            <a:ext cx="691117" cy="691116"/>
          </a:xfrm>
          <a:prstGeom prst="smileyFace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79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94F5B7-B102-F578-11FC-51D117127D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008529"/>
            <a:ext cx="6857999" cy="88750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B4D32E-6306-0BD1-FB83-F3A8BAFE838F}"/>
              </a:ext>
            </a:extLst>
          </p:cNvPr>
          <p:cNvSpPr txBox="1"/>
          <p:nvPr/>
        </p:nvSpPr>
        <p:spPr>
          <a:xfrm>
            <a:off x="3774558" y="223497"/>
            <a:ext cx="4419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EARTH DAY</a:t>
            </a:r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6E413D-8597-5900-7BA7-51DC9AD37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218" y="3429000"/>
            <a:ext cx="4311839" cy="32338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9F21BB-4C18-63E7-F2F2-B5EBA2EF064C}"/>
              </a:ext>
            </a:extLst>
          </p:cNvPr>
          <p:cNvSpPr txBox="1"/>
          <p:nvPr/>
        </p:nvSpPr>
        <p:spPr>
          <a:xfrm>
            <a:off x="250521" y="1741118"/>
            <a:ext cx="36133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Last Saturday in April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Work with Earth Day</a:t>
            </a:r>
          </a:p>
          <a:p>
            <a:r>
              <a:rPr lang="en-US" sz="1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Director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Hand out info to</a:t>
            </a:r>
          </a:p>
          <a:p>
            <a:r>
              <a:rPr lang="en-US" sz="1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promote &amp; educate</a:t>
            </a:r>
          </a:p>
          <a:p>
            <a:r>
              <a:rPr lang="en-US" sz="1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attendees on dangers</a:t>
            </a:r>
          </a:p>
          <a:p>
            <a:r>
              <a:rPr lang="en-US" sz="1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of tick, flee, mosquito </a:t>
            </a:r>
          </a:p>
          <a:p>
            <a:r>
              <a:rPr lang="en-US" sz="1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bites </a:t>
            </a:r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3B1D01-6F92-5CA1-D109-87D43B80B0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659" y="791852"/>
            <a:ext cx="2714946" cy="3619928"/>
          </a:xfrm>
          <a:prstGeom prst="rect">
            <a:avLst/>
          </a:prstGeom>
        </p:spPr>
      </p:pic>
      <p:sp>
        <p:nvSpPr>
          <p:cNvPr id="7" name="Smiley Face 6">
            <a:extLst>
              <a:ext uri="{FF2B5EF4-FFF2-40B4-BE49-F238E27FC236}">
                <a16:creationId xmlns:a16="http://schemas.microsoft.com/office/drawing/2014/main" id="{9525CE29-4E56-E9E2-B118-1EBF0472A201}"/>
              </a:ext>
            </a:extLst>
          </p:cNvPr>
          <p:cNvSpPr/>
          <p:nvPr/>
        </p:nvSpPr>
        <p:spPr>
          <a:xfrm>
            <a:off x="7739138" y="3550229"/>
            <a:ext cx="691117" cy="691116"/>
          </a:xfrm>
          <a:prstGeom prst="smileyFace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16DFDF-4FAE-C712-4824-52554BF1A7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872" y="972096"/>
            <a:ext cx="3736614" cy="280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772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E0C9B8-09A0-60E6-C4A3-272042D26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008529"/>
            <a:ext cx="6857999" cy="88750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BB92E3-FB4D-1B54-0255-FADF186B3456}"/>
              </a:ext>
            </a:extLst>
          </p:cNvPr>
          <p:cNvSpPr txBox="1"/>
          <p:nvPr/>
        </p:nvSpPr>
        <p:spPr>
          <a:xfrm>
            <a:off x="1753644" y="200416"/>
            <a:ext cx="9269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SKIN CANCER SCREENING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CF75F0-43D5-3880-7494-75292AB52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820" y="1323011"/>
            <a:ext cx="4433158" cy="37500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D16341-81FD-EA73-B9BA-EDB07791E8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156" y="3397686"/>
            <a:ext cx="5128978" cy="32598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6B7DCF-9762-D382-BEF7-CABE14BC849D}"/>
              </a:ext>
            </a:extLst>
          </p:cNvPr>
          <p:cNvSpPr txBox="1"/>
          <p:nvPr/>
        </p:nvSpPr>
        <p:spPr>
          <a:xfrm>
            <a:off x="202020" y="1047163"/>
            <a:ext cx="698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Melanoma Monday—First Monday in May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Facial DermaScan machine used for</a:t>
            </a:r>
          </a:p>
          <a:p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facial screening.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Partnered with certified dermatologist who provided facial and upper body exam</a:t>
            </a:r>
          </a:p>
          <a:p>
            <a:endParaRPr lang="en-US" sz="20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Smiley Face 4">
            <a:extLst>
              <a:ext uri="{FF2B5EF4-FFF2-40B4-BE49-F238E27FC236}">
                <a16:creationId xmlns:a16="http://schemas.microsoft.com/office/drawing/2014/main" id="{4A6FD237-2869-D4DA-0550-69D2A21DD98D}"/>
              </a:ext>
            </a:extLst>
          </p:cNvPr>
          <p:cNvSpPr/>
          <p:nvPr/>
        </p:nvSpPr>
        <p:spPr>
          <a:xfrm>
            <a:off x="3199035" y="4033318"/>
            <a:ext cx="798807" cy="814083"/>
          </a:xfrm>
          <a:prstGeom prst="smileyFace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565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E72FB6-A660-03AB-734D-B80087F331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27265" y="-2403226"/>
            <a:ext cx="8302934" cy="123574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EC76E8-3074-2BEF-D619-EDD097286E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441" y="54388"/>
            <a:ext cx="2306378" cy="23005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3A0F1C-6174-2925-D31B-F6E58F8922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0645" y="152840"/>
            <a:ext cx="2006930" cy="1805627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102EAB1-F382-7E0C-1AA0-CEEE3E6FA093}"/>
              </a:ext>
            </a:extLst>
          </p:cNvPr>
          <p:cNvCxnSpPr/>
          <p:nvPr/>
        </p:nvCxnSpPr>
        <p:spPr>
          <a:xfrm>
            <a:off x="3331030" y="1300479"/>
            <a:ext cx="5251269" cy="0"/>
          </a:xfrm>
          <a:prstGeom prst="straightConnector1">
            <a:avLst/>
          </a:prstGeom>
          <a:ln w="76200">
            <a:solidFill>
              <a:srgbClr val="0070C0"/>
            </a:solidFill>
            <a:headEnd type="none" w="lg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98B6119-A69E-EF80-9D71-76C13B528FAF}"/>
              </a:ext>
            </a:extLst>
          </p:cNvPr>
          <p:cNvSpPr txBox="1"/>
          <p:nvPr/>
        </p:nvSpPr>
        <p:spPr>
          <a:xfrm flipH="1">
            <a:off x="7328332" y="2035730"/>
            <a:ext cx="4558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170BF1-795A-4D3D-420D-522576A40B7A}"/>
              </a:ext>
            </a:extLst>
          </p:cNvPr>
          <p:cNvSpPr txBox="1"/>
          <p:nvPr/>
        </p:nvSpPr>
        <p:spPr>
          <a:xfrm>
            <a:off x="199528" y="3429000"/>
            <a:ext cx="5586549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Town Manager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Selectman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County Middlesex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Population 4252 (1850)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Inhabitants: Indigenous</a:t>
            </a:r>
          </a:p>
          <a:p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Nipmuc &amp; Europeans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418FDCD-302B-6D05-F0A5-2C42C1EFB1BA}"/>
              </a:ext>
            </a:extLst>
          </p:cNvPr>
          <p:cNvSpPr txBox="1"/>
          <p:nvPr/>
        </p:nvSpPr>
        <p:spPr>
          <a:xfrm>
            <a:off x="6837767" y="3322372"/>
            <a:ext cx="51547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/>
              <a:t> </a:t>
            </a:r>
            <a:r>
              <a:rPr lang="en-US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Mayor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City Council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County Middlesex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Population 72,362 (2020)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Inhabitants: Very Diverse (Multicultural/Multiracial)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4A3C33C-D6C7-49D1-A89C-9267C06B15EF}"/>
              </a:ext>
            </a:extLst>
          </p:cNvPr>
          <p:cNvSpPr txBox="1"/>
          <p:nvPr/>
        </p:nvSpPr>
        <p:spPr>
          <a:xfrm>
            <a:off x="305064" y="2074986"/>
            <a:ext cx="40030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      </a:t>
            </a:r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June 25, 1700</a:t>
            </a:r>
          </a:p>
          <a:p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Incorporated</a:t>
            </a:r>
            <a:r>
              <a:rPr lang="en-US" sz="2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 Town</a:t>
            </a:r>
            <a:endParaRPr lang="en-US" sz="28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985A56C-A9D8-BD68-41D7-F4D46ED326E1}"/>
              </a:ext>
            </a:extLst>
          </p:cNvPr>
          <p:cNvSpPr txBox="1"/>
          <p:nvPr/>
        </p:nvSpPr>
        <p:spPr>
          <a:xfrm>
            <a:off x="8242663" y="1964960"/>
            <a:ext cx="37289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January 1, 2018</a:t>
            </a:r>
          </a:p>
          <a:p>
            <a:r>
              <a:rPr lang="en-US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Incorporated as City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1B0BB5F-5312-3614-B048-B79D2E18DC5E}"/>
              </a:ext>
            </a:extLst>
          </p:cNvPr>
          <p:cNvSpPr txBox="1"/>
          <p:nvPr/>
        </p:nvSpPr>
        <p:spPr>
          <a:xfrm>
            <a:off x="2926080" y="248787"/>
            <a:ext cx="6213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History of Framingham</a:t>
            </a:r>
          </a:p>
        </p:txBody>
      </p:sp>
    </p:spTree>
    <p:extLst>
      <p:ext uri="{BB962C8B-B14F-4D97-AF65-F5344CB8AC3E}">
        <p14:creationId xmlns:p14="http://schemas.microsoft.com/office/powerpoint/2010/main" val="31126222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56A6B0-5523-E46F-F30C-88D5F5AB09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008529"/>
            <a:ext cx="6857999" cy="88750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AD23AB-54CB-D0D1-29F1-DB02DDC995B4}"/>
              </a:ext>
            </a:extLst>
          </p:cNvPr>
          <p:cNvSpPr txBox="1"/>
          <p:nvPr/>
        </p:nvSpPr>
        <p:spPr>
          <a:xfrm>
            <a:off x="133615" y="195438"/>
            <a:ext cx="11739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SENATOR SPILKA SENIOR HEALTH FAIR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DFCD29-33A7-AACF-ECB3-D103EA0F7D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92437" y="982476"/>
            <a:ext cx="3665947" cy="27494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0B400F-A462-538E-C761-CA5465D106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065" y="1553721"/>
            <a:ext cx="3225027" cy="43564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D03A17-2598-2A2D-FE73-500C863F02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63" y="3934198"/>
            <a:ext cx="3628721" cy="27215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A0B4C0B-EAD9-333C-F724-3B67C1D543D9}"/>
              </a:ext>
            </a:extLst>
          </p:cNvPr>
          <p:cNvSpPr txBox="1"/>
          <p:nvPr/>
        </p:nvSpPr>
        <p:spPr>
          <a:xfrm>
            <a:off x="308497" y="1037207"/>
            <a:ext cx="42049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Annual participation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Administer flu to seniors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Workshop on Emergency </a:t>
            </a:r>
          </a:p>
          <a:p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Preparedness for Seniors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8D49A90-AC38-8A6D-7E6B-52C764994D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15" y="2831006"/>
            <a:ext cx="4204997" cy="315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52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0057A2-0B25-9FCE-B516-86803AFD06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10841" y="-2623160"/>
            <a:ext cx="6857999" cy="121043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3D7676-15CC-851B-89D8-49C7B0371690}"/>
              </a:ext>
            </a:extLst>
          </p:cNvPr>
          <p:cNvSpPr txBox="1"/>
          <p:nvPr/>
        </p:nvSpPr>
        <p:spPr>
          <a:xfrm>
            <a:off x="1828799" y="130337"/>
            <a:ext cx="7538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ON THE GREEN………..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30E47A-3B65-9485-E071-478D6F0370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968" y="879403"/>
            <a:ext cx="3657600" cy="2743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79E58F-4C86-994F-0222-E19A3AD6FCCA}"/>
              </a:ext>
            </a:extLst>
          </p:cNvPr>
          <p:cNvSpPr txBox="1"/>
          <p:nvPr/>
        </p:nvSpPr>
        <p:spPr>
          <a:xfrm>
            <a:off x="169063" y="1307805"/>
            <a:ext cx="44773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Farmers’ Market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Summer Concerts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Earth Day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Sock Hop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Community Events</a:t>
            </a:r>
          </a:p>
          <a:p>
            <a:endParaRPr lang="en-US" sz="20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20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0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9A66000-7E19-1346-B68C-5A946821EB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896" y="3364174"/>
            <a:ext cx="3210691" cy="32106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4C9A0E5-DEBF-BDC4-99AA-BFE745EA7D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834" y="1222730"/>
            <a:ext cx="2589782" cy="288586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C814A5D-EF05-20D8-AF0A-12EFDADFDA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4" y="3555544"/>
            <a:ext cx="3878735" cy="29090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3016EBB-A477-721F-1BD2-CAEAA6FD9A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59" y="1146368"/>
            <a:ext cx="1899224" cy="25322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EBC8143-B036-E447-EF23-E47604C754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529" y="4006569"/>
            <a:ext cx="3957954" cy="272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9743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7D7D5F-2058-98C3-F0C6-2B2FCDE77C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1"/>
            <a:ext cx="6857999" cy="1219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EBA57B-672D-BDB0-D5E1-402CF05DF6A0}"/>
              </a:ext>
            </a:extLst>
          </p:cNvPr>
          <p:cNvSpPr txBox="1"/>
          <p:nvPr/>
        </p:nvSpPr>
        <p:spPr>
          <a:xfrm>
            <a:off x="1789611" y="261256"/>
            <a:ext cx="92469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GREATER BOSTON STAND DOWN</a:t>
            </a:r>
          </a:p>
          <a:p>
            <a:r>
              <a:rPr lang="en-US" sz="3600" b="1" i="1" dirty="0">
                <a:solidFill>
                  <a:srgbClr val="002060"/>
                </a:solidFill>
                <a:latin typeface="Eras Medium ITC" panose="020B0602030504020804" pitchFamily="34" charset="0"/>
                <a:ea typeface="Verdana" panose="020B0604030504040204" pitchFamily="34" charset="0"/>
              </a:rPr>
              <a:t>       ……taking a stand for Veterans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C6CC5B-3805-C63F-7D08-30EE5394F650}"/>
              </a:ext>
            </a:extLst>
          </p:cNvPr>
          <p:cNvSpPr txBox="1"/>
          <p:nvPr/>
        </p:nvSpPr>
        <p:spPr>
          <a:xfrm>
            <a:off x="478465" y="1694461"/>
            <a:ext cx="114745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Hosted by the New England Center and Home for Veterans (NECHV)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Annual event at Boston City Hall Plaza at 1 Cambridge Street in Boston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</a:t>
            </a:r>
            <a:r>
              <a:rPr lang="en-US" sz="2000" b="1" i="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ne-day event that brings together service providers and local Veterans </a:t>
            </a:r>
            <a:endParaRPr lang="en-US" sz="20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US" sz="2000" b="1" i="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nable Veterans to receive immediate comprehensive and coordinated</a:t>
            </a:r>
          </a:p>
          <a:p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</a:t>
            </a:r>
            <a:r>
              <a:rPr lang="en-US" sz="2000" b="1" i="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services in one place. 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US" sz="2000" b="1" i="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ssential supportive services to Veterans in the Greater Boston area (must bring proof of military service)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i="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Comprised of more than 100 service providers, employers and community </a:t>
            </a:r>
          </a:p>
          <a:p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</a:t>
            </a:r>
            <a:r>
              <a:rPr lang="en-US" sz="2000" b="1" i="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organizations to provide housing services for Veterans who are</a:t>
            </a:r>
          </a:p>
          <a:p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  <a:r>
              <a:rPr lang="en-US" sz="2000" b="1" i="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experiencing homelessness</a:t>
            </a: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b="1" i="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or who are at risk of becoming homeless,</a:t>
            </a:r>
          </a:p>
          <a:p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  <a:r>
              <a:rPr lang="en-US" sz="2000" b="1" i="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care and prevention in medical, dental and eyes; legal, and employment</a:t>
            </a:r>
          </a:p>
          <a:p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  <a:r>
              <a:rPr lang="en-US" sz="2000" b="1" i="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assistance</a:t>
            </a: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endParaRPr lang="en-US" sz="2000" b="1" i="0" dirty="0">
              <a:solidFill>
                <a:srgbClr val="FF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2000" b="0" i="0" dirty="0">
              <a:solidFill>
                <a:srgbClr val="808080"/>
              </a:solidFill>
              <a:effectLst/>
              <a:latin typeface="Lato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616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EEF36F-AE9F-E7FE-6265-869824B79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30795" y="-1242756"/>
            <a:ext cx="6857999" cy="88750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5CDBBD-DF5A-1285-9E7C-8480BEB52EA8}"/>
              </a:ext>
            </a:extLst>
          </p:cNvPr>
          <p:cNvSpPr txBox="1"/>
          <p:nvPr/>
        </p:nvSpPr>
        <p:spPr>
          <a:xfrm>
            <a:off x="1382233" y="205947"/>
            <a:ext cx="915129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GREATER BOSTON STAND DOWN</a:t>
            </a:r>
          </a:p>
          <a:p>
            <a:r>
              <a:rPr lang="en-US" sz="3600" b="1" i="1" dirty="0">
                <a:solidFill>
                  <a:srgbClr val="002060"/>
                </a:solidFill>
                <a:latin typeface="Eras Medium ITC" panose="020B0602030504020804" pitchFamily="34" charset="0"/>
                <a:ea typeface="Verdana" panose="020B0604030504040204" pitchFamily="34" charset="0"/>
              </a:rPr>
              <a:t>       ……taking a stand for Veterans</a:t>
            </a:r>
          </a:p>
          <a:p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1E17A5-347E-DE33-B746-47A034DFBB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0" y="1553552"/>
            <a:ext cx="2770581" cy="20779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97B695-F098-23C9-E315-C0150B4BF0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641" y="2464409"/>
            <a:ext cx="3112211" cy="23341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076D1BA-031F-AB4A-7CD3-A3B0C3EC74BA}"/>
              </a:ext>
            </a:extLst>
          </p:cNvPr>
          <p:cNvSpPr txBox="1"/>
          <p:nvPr/>
        </p:nvSpPr>
        <p:spPr>
          <a:xfrm>
            <a:off x="1382233" y="4959282"/>
            <a:ext cx="97786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FOOT CARE,</a:t>
            </a:r>
          </a:p>
          <a:p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SOCKS, </a:t>
            </a:r>
          </a:p>
          <a:p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       BOOT &amp; SHOE DISTRIBUTION,</a:t>
            </a:r>
          </a:p>
          <a:p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                                      “BLESSING BAGS”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159C46-EA0D-118C-D7A5-E9264C0663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44" y="3570287"/>
            <a:ext cx="3112211" cy="24565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10A189-B924-CE43-5E41-614349B2D3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96000" y="1553552"/>
            <a:ext cx="3112211" cy="23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439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5D77A4-BC5E-A765-EBA8-9534D9B82E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0"/>
            <a:ext cx="6857999" cy="1219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68D3FB-AD98-5619-AA85-269977312919}"/>
              </a:ext>
            </a:extLst>
          </p:cNvPr>
          <p:cNvSpPr txBox="1"/>
          <p:nvPr/>
        </p:nvSpPr>
        <p:spPr>
          <a:xfrm>
            <a:off x="2200940" y="191386"/>
            <a:ext cx="89100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GREATER BOSTON STAND DOWN</a:t>
            </a:r>
          </a:p>
          <a:p>
            <a:r>
              <a:rPr lang="en-US" sz="3600" b="1" i="1" dirty="0">
                <a:solidFill>
                  <a:srgbClr val="002060"/>
                </a:solidFill>
                <a:latin typeface="Eras Medium ITC" panose="020B0602030504020804" pitchFamily="34" charset="0"/>
                <a:ea typeface="Verdana" panose="020B0604030504040204" pitchFamily="34" charset="0"/>
              </a:rPr>
              <a:t>       ……taking a stand for Veterans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C078EE-2BA1-1514-C430-EA8B1534C9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674" y="3556591"/>
            <a:ext cx="4401879" cy="33014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9495BB-A707-36E8-435B-6B2074A7B6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94" y="2981369"/>
            <a:ext cx="2987040" cy="3383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1A12D3-E146-6A38-984A-800B8D1FAF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653" y="1668714"/>
            <a:ext cx="4483659" cy="25212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E2AC56-E126-325B-1843-76EBFCFF083A}"/>
              </a:ext>
            </a:extLst>
          </p:cNvPr>
          <p:cNvSpPr txBox="1"/>
          <p:nvPr/>
        </p:nvSpPr>
        <p:spPr>
          <a:xfrm>
            <a:off x="3501545" y="5295014"/>
            <a:ext cx="4288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FREE BLOOD PRESSURE </a:t>
            </a:r>
          </a:p>
          <a:p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    CHECKS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D9F85B-759E-C4EF-55A4-C86BDA075D28}"/>
              </a:ext>
            </a:extLst>
          </p:cNvPr>
          <p:cNvSpPr txBox="1"/>
          <p:nvPr/>
        </p:nvSpPr>
        <p:spPr>
          <a:xfrm>
            <a:off x="7790122" y="1562986"/>
            <a:ext cx="44018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STUDENTS FROM THE </a:t>
            </a:r>
          </a:p>
          <a:p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MASSACHUSETTS</a:t>
            </a:r>
          </a:p>
          <a:p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SCHOOL of PHARMACY</a:t>
            </a:r>
          </a:p>
          <a:p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&amp; HEALTH SCIENCE</a:t>
            </a:r>
          </a:p>
          <a:p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</a:t>
            </a:r>
          </a:p>
        </p:txBody>
      </p:sp>
      <p:sp>
        <p:nvSpPr>
          <p:cNvPr id="2" name="Smiley Face 1">
            <a:extLst>
              <a:ext uri="{FF2B5EF4-FFF2-40B4-BE49-F238E27FC236}">
                <a16:creationId xmlns:a16="http://schemas.microsoft.com/office/drawing/2014/main" id="{E569C61B-71A2-2D54-DE03-09CE3D61D501}"/>
              </a:ext>
            </a:extLst>
          </p:cNvPr>
          <p:cNvSpPr/>
          <p:nvPr/>
        </p:nvSpPr>
        <p:spPr>
          <a:xfrm>
            <a:off x="10429175" y="4803802"/>
            <a:ext cx="469197" cy="349829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1333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3D063E-F5CB-B10E-D2BC-DF6F78C75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008529"/>
            <a:ext cx="6857999" cy="88750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3E2BDC-CD0F-A255-C80A-C70ED8C47501}"/>
              </a:ext>
            </a:extLst>
          </p:cNvPr>
          <p:cNvSpPr txBox="1"/>
          <p:nvPr/>
        </p:nvSpPr>
        <p:spPr>
          <a:xfrm>
            <a:off x="691116" y="202018"/>
            <a:ext cx="1096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TRAINING…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Eras Medium ITC" panose="020B0602030504020804" pitchFamily="34" charset="0"/>
                <a:ea typeface="Verdana" panose="020B0604030504040204" pitchFamily="34" charset="0"/>
              </a:rPr>
              <a:t>the process of learning the skills you</a:t>
            </a:r>
          </a:p>
          <a:p>
            <a:r>
              <a:rPr lang="en-US" sz="3600" b="1" dirty="0">
                <a:solidFill>
                  <a:srgbClr val="002060"/>
                </a:solidFill>
                <a:latin typeface="Eras Medium ITC" panose="020B0602030504020804" pitchFamily="34" charset="0"/>
                <a:ea typeface="Verdana" panose="020B0604030504040204" pitchFamily="34" charset="0"/>
              </a:rPr>
              <a:t>   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Eras Medium ITC" panose="020B0602030504020804" pitchFamily="34" charset="0"/>
                <a:ea typeface="Verdana" panose="020B0604030504040204" pitchFamily="34" charset="0"/>
              </a:rPr>
              <a:t>  need to do a particular job</a:t>
            </a:r>
            <a:endParaRPr lang="en-US" sz="3600" dirty="0">
              <a:solidFill>
                <a:srgbClr val="002060"/>
              </a:solidFill>
              <a:latin typeface="Eras Medium ITC" panose="020B06020305040208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3FD28B-89F1-FBE7-B2ED-0EBDA1EF48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75" y="1052621"/>
            <a:ext cx="3834809" cy="28761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6986F8-5A25-663E-1F70-C811D0E4E2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472" y="3551275"/>
            <a:ext cx="4408967" cy="33067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12F9E1-F638-791A-7089-857EBD9A8E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39" y="1481254"/>
            <a:ext cx="4436633" cy="33274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37BAABD-23BA-C379-6875-EF857BE271C6}"/>
              </a:ext>
            </a:extLst>
          </p:cNvPr>
          <p:cNvSpPr txBox="1"/>
          <p:nvPr/>
        </p:nvSpPr>
        <p:spPr>
          <a:xfrm>
            <a:off x="5061098" y="1839433"/>
            <a:ext cx="2112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NARCAN</a:t>
            </a:r>
          </a:p>
          <a:p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TRAINING</a:t>
            </a:r>
          </a:p>
        </p:txBody>
      </p:sp>
    </p:spTree>
    <p:extLst>
      <p:ext uri="{BB962C8B-B14F-4D97-AF65-F5344CB8AC3E}">
        <p14:creationId xmlns:p14="http://schemas.microsoft.com/office/powerpoint/2010/main" val="8395281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7B1868-7DFD-AB9E-C468-65D55CF27E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83958" y="-2635102"/>
            <a:ext cx="6857999" cy="1219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5733BB-5247-CD20-46B0-A59FD17E0480}"/>
              </a:ext>
            </a:extLst>
          </p:cNvPr>
          <p:cNvSpPr txBox="1"/>
          <p:nvPr/>
        </p:nvSpPr>
        <p:spPr>
          <a:xfrm>
            <a:off x="1424763" y="65603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815474-C87F-7906-0C2A-DA9A23E5F4BB}"/>
              </a:ext>
            </a:extLst>
          </p:cNvPr>
          <p:cNvSpPr txBox="1"/>
          <p:nvPr/>
        </p:nvSpPr>
        <p:spPr>
          <a:xfrm>
            <a:off x="1470482" y="180754"/>
            <a:ext cx="992762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TRAINING…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Eras Medium ITC" panose="020B0602030504020804" pitchFamily="34" charset="0"/>
                <a:ea typeface="Verdana" panose="020B0604030504040204" pitchFamily="34" charset="0"/>
              </a:rPr>
              <a:t>the process of learning the skills you</a:t>
            </a:r>
          </a:p>
          <a:p>
            <a:r>
              <a:rPr lang="en-US" sz="3200" b="1" dirty="0">
                <a:solidFill>
                  <a:srgbClr val="002060"/>
                </a:solidFill>
                <a:latin typeface="Eras Medium ITC" panose="020B0602030504020804" pitchFamily="34" charset="0"/>
                <a:ea typeface="Verdana" panose="020B0604030504040204" pitchFamily="34" charset="0"/>
              </a:rPr>
              <a:t>    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Eras Medium ITC" panose="020B0602030504020804" pitchFamily="34" charset="0"/>
                <a:ea typeface="Verdana" panose="020B0604030504040204" pitchFamily="34" charset="0"/>
              </a:rPr>
              <a:t> need to do a particular job</a:t>
            </a:r>
            <a:endParaRPr lang="en-US" sz="3200" dirty="0">
              <a:solidFill>
                <a:srgbClr val="002060"/>
              </a:solidFill>
              <a:latin typeface="Eras Medium ITC" panose="020B0602030504020804" pitchFamily="34" charset="0"/>
              <a:ea typeface="Verdana" panose="020B0604030504040204" pitchFamily="34" charset="0"/>
            </a:endParaRP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C72C00-9572-A187-A148-A42E83FBD9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8527" y="1410753"/>
            <a:ext cx="3714308" cy="27857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E64DAE-94F6-58DC-9ADA-1B4279CC7F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071" y="3202226"/>
            <a:ext cx="3320681" cy="33206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B83BA8-C126-4A55-D4F9-5736D623B0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636" y="3592169"/>
            <a:ext cx="2906230" cy="29062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8F2C13-D2A4-6415-07C4-C211935400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313" y="1093826"/>
            <a:ext cx="3416162" cy="23351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BD994DE-8DED-A8BD-B094-CBE2023E60D0}"/>
              </a:ext>
            </a:extLst>
          </p:cNvPr>
          <p:cNvSpPr txBox="1"/>
          <p:nvPr/>
        </p:nvSpPr>
        <p:spPr>
          <a:xfrm>
            <a:off x="3880884" y="1715727"/>
            <a:ext cx="4646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</a:t>
            </a:r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CARDIOPULMONARY</a:t>
            </a:r>
          </a:p>
          <a:p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RESUSITATION (CPR)</a:t>
            </a:r>
          </a:p>
          <a:p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CERTIFICATION</a:t>
            </a:r>
          </a:p>
        </p:txBody>
      </p:sp>
    </p:spTree>
    <p:extLst>
      <p:ext uri="{BB962C8B-B14F-4D97-AF65-F5344CB8AC3E}">
        <p14:creationId xmlns:p14="http://schemas.microsoft.com/office/powerpoint/2010/main" val="21603582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2A6FB3-3CB2-1AB1-BB9D-20107D6FC2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1"/>
            <a:ext cx="6857999" cy="1219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619521-033F-5115-5FA6-302CA1613B27}"/>
              </a:ext>
            </a:extLst>
          </p:cNvPr>
          <p:cNvSpPr txBox="1"/>
          <p:nvPr/>
        </p:nvSpPr>
        <p:spPr>
          <a:xfrm>
            <a:off x="733646" y="95694"/>
            <a:ext cx="108026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TRAINING…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Eras Medium ITC" panose="020B0602030504020804" pitchFamily="34" charset="0"/>
                <a:ea typeface="Verdana" panose="020B0604030504040204" pitchFamily="34" charset="0"/>
              </a:rPr>
              <a:t>the process of learning the skills you</a:t>
            </a:r>
          </a:p>
          <a:p>
            <a:r>
              <a:rPr lang="en-US" sz="3600" b="1" dirty="0">
                <a:solidFill>
                  <a:srgbClr val="002060"/>
                </a:solidFill>
                <a:latin typeface="Eras Medium ITC" panose="020B0602030504020804" pitchFamily="34" charset="0"/>
                <a:ea typeface="Verdana" panose="020B0604030504040204" pitchFamily="34" charset="0"/>
              </a:rPr>
              <a:t>    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Eras Medium ITC" panose="020B0602030504020804" pitchFamily="34" charset="0"/>
                <a:ea typeface="Verdana" panose="020B0604030504040204" pitchFamily="34" charset="0"/>
              </a:rPr>
              <a:t> need to do a particular job</a:t>
            </a:r>
            <a:endParaRPr lang="en-US" sz="3600" dirty="0">
              <a:solidFill>
                <a:srgbClr val="002060"/>
              </a:solidFill>
              <a:latin typeface="Eras Medium ITC" panose="020B0602030504020804" pitchFamily="34" charset="0"/>
              <a:ea typeface="Verdana" panose="020B0604030504040204" pitchFamily="34" charset="0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9A536B-7D76-8827-53C3-97DF2EEBE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35" y="1403738"/>
            <a:ext cx="4093535" cy="23026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9654F3-2F0E-58DC-5C02-DECE5CE90E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140" y="967562"/>
            <a:ext cx="2208803" cy="39267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B2C735-2B54-8FD5-7904-1CBFD7171A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138" y="3568391"/>
            <a:ext cx="5235945" cy="29452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E62A20-EFED-3359-9C89-9258B5742D01}"/>
              </a:ext>
            </a:extLst>
          </p:cNvPr>
          <p:cNvSpPr txBox="1"/>
          <p:nvPr/>
        </p:nvSpPr>
        <p:spPr>
          <a:xfrm>
            <a:off x="4742121" y="1648047"/>
            <a:ext cx="49936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FLUZONE TRAINING for local flu</a:t>
            </a:r>
          </a:p>
          <a:p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clinics by Sanofi &amp; Framingham</a:t>
            </a:r>
          </a:p>
          <a:p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Public Health Department</a:t>
            </a:r>
          </a:p>
        </p:txBody>
      </p:sp>
    </p:spTree>
    <p:extLst>
      <p:ext uri="{BB962C8B-B14F-4D97-AF65-F5344CB8AC3E}">
        <p14:creationId xmlns:p14="http://schemas.microsoft.com/office/powerpoint/2010/main" val="10461547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A86EB9-12DB-7C2A-400F-15D92105AC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1"/>
            <a:ext cx="6857999" cy="1219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3F646E-6945-5216-4891-8F00A566FAEC}"/>
              </a:ext>
            </a:extLst>
          </p:cNvPr>
          <p:cNvSpPr txBox="1"/>
          <p:nvPr/>
        </p:nvSpPr>
        <p:spPr>
          <a:xfrm>
            <a:off x="988828" y="191387"/>
            <a:ext cx="106538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TRAINING…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Eras Medium ITC" panose="020B0602030504020804" pitchFamily="34" charset="0"/>
                <a:ea typeface="Verdana" panose="020B0604030504040204" pitchFamily="34" charset="0"/>
              </a:rPr>
              <a:t>the process of learning the skills you</a:t>
            </a:r>
          </a:p>
          <a:p>
            <a:r>
              <a:rPr lang="en-US" sz="3600" b="1" dirty="0">
                <a:solidFill>
                  <a:srgbClr val="002060"/>
                </a:solidFill>
                <a:latin typeface="Eras Medium ITC" panose="020B0602030504020804" pitchFamily="34" charset="0"/>
                <a:ea typeface="Verdana" panose="020B0604030504040204" pitchFamily="34" charset="0"/>
              </a:rPr>
              <a:t>    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Eras Medium ITC" panose="020B0602030504020804" pitchFamily="34" charset="0"/>
                <a:ea typeface="Verdana" panose="020B0604030504040204" pitchFamily="34" charset="0"/>
              </a:rPr>
              <a:t> need to do a particular job</a:t>
            </a:r>
            <a:endParaRPr lang="en-US" sz="3600" dirty="0">
              <a:solidFill>
                <a:srgbClr val="002060"/>
              </a:solidFill>
              <a:latin typeface="Eras Medium ITC" panose="020B0602030504020804" pitchFamily="34" charset="0"/>
              <a:ea typeface="Verdana" panose="020B0604030504040204" pitchFamily="34" charset="0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2078A5-D348-5834-BDDE-213CAB5BCB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57" y="2058432"/>
            <a:ext cx="4093535" cy="30701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658799-93D1-DBC7-F2F9-C2580371DC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132" y="1668715"/>
            <a:ext cx="2876993" cy="28769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A869A5-495F-98B3-C3EE-B309C1E8D9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4011" y="3935006"/>
            <a:ext cx="3121837" cy="23413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807B64F-5273-840E-314A-7F3FBCFD89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734" y="2864588"/>
            <a:ext cx="2876993" cy="28769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7D25F41-E426-E265-85FE-E9C7A981754E}"/>
              </a:ext>
            </a:extLst>
          </p:cNvPr>
          <p:cNvSpPr txBox="1"/>
          <p:nvPr/>
        </p:nvSpPr>
        <p:spPr>
          <a:xfrm>
            <a:off x="6625757" y="1476274"/>
            <a:ext cx="71086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 STOP THE BLEED </a:t>
            </a:r>
          </a:p>
          <a:p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Partnered with Tufts Medical Center</a:t>
            </a:r>
          </a:p>
          <a:p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and Framingham Fire Department</a:t>
            </a:r>
          </a:p>
        </p:txBody>
      </p:sp>
    </p:spTree>
    <p:extLst>
      <p:ext uri="{BB962C8B-B14F-4D97-AF65-F5344CB8AC3E}">
        <p14:creationId xmlns:p14="http://schemas.microsoft.com/office/powerpoint/2010/main" val="12102401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2D70A0-66AC-F21A-6500-FE98B6C38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2"/>
            <a:ext cx="6857999" cy="121920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023645-992B-7540-C056-79DD345534C8}"/>
              </a:ext>
            </a:extLst>
          </p:cNvPr>
          <p:cNvSpPr txBox="1"/>
          <p:nvPr/>
        </p:nvSpPr>
        <p:spPr>
          <a:xfrm>
            <a:off x="839972" y="223284"/>
            <a:ext cx="108558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TRAINING…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Eras Medium ITC" panose="020B0602030504020804" pitchFamily="34" charset="0"/>
                <a:ea typeface="Verdana" panose="020B0604030504040204" pitchFamily="34" charset="0"/>
              </a:rPr>
              <a:t>the process of learning the skills you</a:t>
            </a:r>
          </a:p>
          <a:p>
            <a:r>
              <a:rPr lang="en-US" sz="3600" b="1" dirty="0">
                <a:solidFill>
                  <a:srgbClr val="002060"/>
                </a:solidFill>
                <a:latin typeface="Eras Medium ITC" panose="020B0602030504020804" pitchFamily="34" charset="0"/>
                <a:ea typeface="Verdana" panose="020B0604030504040204" pitchFamily="34" charset="0"/>
              </a:rPr>
              <a:t>    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Eras Medium ITC" panose="020B0602030504020804" pitchFamily="34" charset="0"/>
                <a:ea typeface="Verdana" panose="020B0604030504040204" pitchFamily="34" charset="0"/>
              </a:rPr>
              <a:t> need to do a particular job</a:t>
            </a:r>
            <a:endParaRPr lang="en-US" sz="3600" dirty="0">
              <a:solidFill>
                <a:srgbClr val="002060"/>
              </a:solidFill>
              <a:latin typeface="Eras Medium ITC" panose="020B0602030504020804" pitchFamily="34" charset="0"/>
              <a:ea typeface="Verdan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B71BF4-53D5-0927-6720-4E5295068326}"/>
              </a:ext>
            </a:extLst>
          </p:cNvPr>
          <p:cNvSpPr txBox="1"/>
          <p:nvPr/>
        </p:nvSpPr>
        <p:spPr>
          <a:xfrm>
            <a:off x="489098" y="2062716"/>
            <a:ext cx="1175495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Incident Command System 100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CPR-Basic Life Support (BSL) and/or Automatic External Defibrillator(AED)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Stop the Bleed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Emergency Dispensing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Basic Sheltering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Pet Sheltering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Senior Emergency Preparedness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Youth/Adult Mental Health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Active Shooter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Nasal Narcan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First Aid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Fire Safety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and community/volunteer requests</a:t>
            </a:r>
          </a:p>
        </p:txBody>
      </p:sp>
    </p:spTree>
    <p:extLst>
      <p:ext uri="{BB962C8B-B14F-4D97-AF65-F5344CB8AC3E}">
        <p14:creationId xmlns:p14="http://schemas.microsoft.com/office/powerpoint/2010/main" val="3946660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9A3DBD-62EF-A6AE-6CA2-2D0D4C6D719D}"/>
              </a:ext>
            </a:extLst>
          </p:cNvPr>
          <p:cNvSpPr txBox="1"/>
          <p:nvPr/>
        </p:nvSpPr>
        <p:spPr>
          <a:xfrm>
            <a:off x="2900597" y="1963711"/>
            <a:ext cx="30500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History of MRC in Framingham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08E3D0-A98F-9AAD-3675-7ECB2884A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2"/>
            <a:ext cx="6857999" cy="121920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8252D9-A1AB-0BEF-1648-C3CFE18EBC2D}"/>
              </a:ext>
            </a:extLst>
          </p:cNvPr>
          <p:cNvSpPr txBox="1"/>
          <p:nvPr/>
        </p:nvSpPr>
        <p:spPr>
          <a:xfrm>
            <a:off x="1991830" y="432528"/>
            <a:ext cx="85479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History of MRC in Framingham</a:t>
            </a:r>
          </a:p>
          <a:p>
            <a:endParaRPr lang="en-US" sz="3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3C0010-B33C-3A66-BF8F-9027B79F707B}"/>
              </a:ext>
            </a:extLst>
          </p:cNvPr>
          <p:cNvSpPr txBox="1"/>
          <p:nvPr/>
        </p:nvSpPr>
        <p:spPr>
          <a:xfrm>
            <a:off x="117567" y="1632857"/>
            <a:ext cx="1193945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Region 4A </a:t>
            </a:r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was comprised of 31 communities.  In 2019, Region 4A was divided into North and South Districts.  A North and South Volunteer Coordinator worked with their respective District.  This had allowed for each community to be better served.</a:t>
            </a:r>
          </a:p>
          <a:p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North District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en-US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Littleton, Carlisle, Bedford, Woburn, Boxborough, Acton,</a:t>
            </a:r>
          </a:p>
          <a:p>
            <a:r>
              <a:rPr lang="en-US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             Concord, Lincoln, Lexington, Winchester, Stow, Maynard,</a:t>
            </a:r>
          </a:p>
          <a:p>
            <a:r>
              <a:rPr lang="en-US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             Waltham, Hudson, Wayland, Sudbury, Weston, and  </a:t>
            </a:r>
          </a:p>
          <a:p>
            <a:r>
              <a:rPr lang="en-US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             Marlborough</a:t>
            </a:r>
          </a:p>
          <a:p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South District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:  </a:t>
            </a:r>
            <a:r>
              <a:rPr lang="en-US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Southborough, Framingham, Natick, Ashland, Sherborn,</a:t>
            </a:r>
          </a:p>
          <a:p>
            <a:r>
              <a:rPr lang="en-US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              Dover, Hopkinton, Holliston, Medfield, Millis, Norfolk,</a:t>
            </a:r>
          </a:p>
          <a:p>
            <a:r>
              <a:rPr lang="en-US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              Sharon, and Wrentham    </a:t>
            </a:r>
          </a:p>
        </p:txBody>
      </p:sp>
    </p:spTree>
    <p:extLst>
      <p:ext uri="{BB962C8B-B14F-4D97-AF65-F5344CB8AC3E}">
        <p14:creationId xmlns:p14="http://schemas.microsoft.com/office/powerpoint/2010/main" val="22014689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77CD4E-3AD4-A730-7CDC-1B2FF4A410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7999" cy="12192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BBF30C-1B2D-2FDE-4EE4-C8F9FBE1E0C6}"/>
              </a:ext>
            </a:extLst>
          </p:cNvPr>
          <p:cNvSpPr txBox="1"/>
          <p:nvPr/>
        </p:nvSpPr>
        <p:spPr>
          <a:xfrm>
            <a:off x="1204705" y="228453"/>
            <a:ext cx="10328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FOUR </a:t>
            </a:r>
            <a:r>
              <a:rPr lang="en-US" sz="3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C’s</a:t>
            </a:r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25E528-1A77-5106-C4BA-75D07279D5D5}"/>
              </a:ext>
            </a:extLst>
          </p:cNvPr>
          <p:cNvSpPr txBox="1"/>
          <p:nvPr/>
        </p:nvSpPr>
        <p:spPr>
          <a:xfrm>
            <a:off x="276448" y="1244009"/>
            <a:ext cx="1178057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Our local PHN and Volunteers worked together…. </a:t>
            </a:r>
          </a:p>
          <a:p>
            <a:r>
              <a:rPr lang="en-US" sz="2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</a:t>
            </a:r>
            <a:endParaRPr lang="en-US" sz="24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57300" lvl="2" indent="-342900">
              <a:buFont typeface="Wingdings" panose="05000000000000000000" pitchFamily="2" charset="2"/>
              <a:buChar char="v"/>
            </a:pPr>
            <a:r>
              <a:rPr lang="en-US" sz="3200" b="1" u="sng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COOPERATIVELY </a:t>
            </a:r>
            <a:r>
              <a:rPr lang="en-US" sz="32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Public Health Nurse and MRC Volunteers </a:t>
            </a: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work together</a:t>
            </a:r>
            <a:r>
              <a:rPr lang="en-US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to improve the health, safety, and resiliency of the</a:t>
            </a:r>
          </a:p>
          <a:p>
            <a:pPr lvl="2"/>
            <a:r>
              <a:rPr lang="en-US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community.</a:t>
            </a:r>
            <a:endParaRPr lang="en-US" sz="32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171700" lvl="4" indent="-342900">
              <a:buFont typeface="Wingdings" panose="05000000000000000000" pitchFamily="2" charset="2"/>
              <a:buChar char="v"/>
            </a:pPr>
            <a:r>
              <a:rPr lang="en-US" sz="3200" b="1" u="sng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COLLABORATIVELY</a:t>
            </a:r>
            <a:r>
              <a:rPr lang="en-US" sz="32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Public Health Nurse and MRC Volunteers </a:t>
            </a: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join forces </a:t>
            </a:r>
            <a:r>
              <a:rPr lang="en-US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 achieve health, safety, and resiliency of the community.</a:t>
            </a:r>
            <a:r>
              <a:rPr lang="en-US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200400" lvl="6" indent="-457200">
              <a:buFont typeface="Wingdings" panose="05000000000000000000" pitchFamily="2" charset="2"/>
              <a:buChar char="v"/>
            </a:pPr>
            <a:r>
              <a:rPr lang="en-US" sz="3200" b="1" u="sng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CONCERTEDLY </a:t>
            </a:r>
            <a:r>
              <a:rPr lang="en-US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Public Health Nurse and MRC Volunteers are </a:t>
            </a: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united</a:t>
            </a:r>
            <a:r>
              <a:rPr lang="en-US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to attain health, safety, and resiliency of the community.</a:t>
            </a:r>
            <a:endParaRPr lang="en-US" sz="32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000500" lvl="8" indent="-3429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3200" b="1" u="sng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COLLECTIVELY</a:t>
            </a:r>
            <a:r>
              <a:rPr lang="en-US" sz="32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Public Health Nurse and </a:t>
            </a:r>
          </a:p>
          <a:p>
            <a:pPr lvl="8"/>
            <a:r>
              <a:rPr lang="en-US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MRC Volunteers act as </a:t>
            </a: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one group </a:t>
            </a:r>
            <a:r>
              <a:rPr lang="en-US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 better the</a:t>
            </a:r>
          </a:p>
          <a:p>
            <a:pPr lvl="8"/>
            <a:r>
              <a:rPr lang="en-US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health, safety, and resiliency of the community</a:t>
            </a:r>
            <a:endParaRPr lang="en-US" sz="32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3985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431485-CCDC-9B98-674C-64224C1FC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2"/>
            <a:ext cx="6857999" cy="121920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5A2DD7-5459-E290-A5D7-33C8F214F57F}"/>
              </a:ext>
            </a:extLst>
          </p:cNvPr>
          <p:cNvSpPr txBox="1"/>
          <p:nvPr/>
        </p:nvSpPr>
        <p:spPr>
          <a:xfrm>
            <a:off x="195943" y="352697"/>
            <a:ext cx="11996057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02060"/>
                </a:solidFill>
                <a:latin typeface="Lucida Handwriting" panose="03010101010101010101" pitchFamily="66" charset="0"/>
                <a:ea typeface="Verdana" panose="020B0604030504040204" pitchFamily="34" charset="0"/>
              </a:rPr>
              <a:t>In closing, this short video depicts the</a:t>
            </a:r>
          </a:p>
          <a:p>
            <a:r>
              <a:rPr lang="en-US" sz="3600" b="1" i="1" dirty="0">
                <a:solidFill>
                  <a:srgbClr val="002060"/>
                </a:solidFill>
                <a:latin typeface="Lucida Handwriting" panose="03010101010101010101" pitchFamily="66" charset="0"/>
                <a:ea typeface="Verdana" panose="020B0604030504040204" pitchFamily="34" charset="0"/>
              </a:rPr>
              <a:t>importance  of  the partnership with public </a:t>
            </a:r>
          </a:p>
          <a:p>
            <a:r>
              <a:rPr lang="en-US" sz="3600" b="1" i="1" dirty="0">
                <a:solidFill>
                  <a:srgbClr val="002060"/>
                </a:solidFill>
                <a:latin typeface="Lucida Handwriting" panose="03010101010101010101" pitchFamily="66" charset="0"/>
                <a:ea typeface="Verdana" panose="020B0604030504040204" pitchFamily="34" charset="0"/>
              </a:rPr>
              <a:t>health  nurses, MRC volunteers, student nurses, &amp; community.</a:t>
            </a:r>
          </a:p>
          <a:p>
            <a:endParaRPr lang="en-US" sz="3600" b="1" i="1" dirty="0">
              <a:solidFill>
                <a:srgbClr val="002060"/>
              </a:solidFill>
              <a:latin typeface="Lucida Handwriting" panose="03010101010101010101" pitchFamily="66" charset="0"/>
              <a:ea typeface="Verdana" panose="020B0604030504040204" pitchFamily="34" charset="0"/>
            </a:endParaRPr>
          </a:p>
          <a:p>
            <a:r>
              <a:rPr lang="en-US" sz="3600" b="1" i="1" dirty="0">
                <a:solidFill>
                  <a:srgbClr val="002060"/>
                </a:solidFill>
                <a:latin typeface="Lucida Handwriting" panose="03010101010101010101" pitchFamily="66" charset="0"/>
                <a:ea typeface="Verdana" panose="020B0604030504040204" pitchFamily="34" charset="0"/>
              </a:rPr>
              <a:t>Our role started with 2 local public health nurses and expanded </a:t>
            </a:r>
            <a:r>
              <a:rPr lang="en-US" sz="3600" b="1" i="1">
                <a:solidFill>
                  <a:srgbClr val="002060"/>
                </a:solidFill>
                <a:latin typeface="Lucida Handwriting" panose="03010101010101010101" pitchFamily="66" charset="0"/>
                <a:ea typeface="Verdana" panose="020B0604030504040204" pitchFamily="34" charset="0"/>
              </a:rPr>
              <a:t>to many </a:t>
            </a:r>
            <a:r>
              <a:rPr lang="en-US" sz="3600" b="1" i="1" dirty="0">
                <a:solidFill>
                  <a:srgbClr val="002060"/>
                </a:solidFill>
                <a:latin typeface="Lucida Handwriting" panose="03010101010101010101" pitchFamily="66" charset="0"/>
                <a:ea typeface="Verdana" panose="020B0604030504040204" pitchFamily="34" charset="0"/>
              </a:rPr>
              <a:t>MAPHN members, nursing students and MRC Volunteers.</a:t>
            </a:r>
          </a:p>
          <a:p>
            <a:endParaRPr lang="en-US" sz="3600" b="1" i="1" dirty="0">
              <a:solidFill>
                <a:srgbClr val="002060"/>
              </a:solidFill>
              <a:latin typeface="Lucida Handwriting" panose="03010101010101010101" pitchFamily="66" charset="0"/>
              <a:ea typeface="Verdana" panose="020B0604030504040204" pitchFamily="34" charset="0"/>
            </a:endParaRPr>
          </a:p>
          <a:p>
            <a:endParaRPr lang="en-US" sz="3600" b="1" i="1" dirty="0">
              <a:solidFill>
                <a:srgbClr val="002060"/>
              </a:solidFill>
              <a:latin typeface="Lucida Handwriting" panose="03010101010101010101" pitchFamily="66" charset="0"/>
              <a:ea typeface="Verdana" panose="020B0604030504040204" pitchFamily="34" charset="0"/>
            </a:endParaRPr>
          </a:p>
          <a:p>
            <a:endParaRPr lang="en-US" sz="3600" b="1" i="1" dirty="0">
              <a:solidFill>
                <a:srgbClr val="002060"/>
              </a:solidFill>
              <a:latin typeface="Lucida Handwriting" panose="03010101010101010101" pitchFamily="66" charset="0"/>
              <a:ea typeface="Verdana" panose="020B0604030504040204" pitchFamily="34" charset="0"/>
            </a:endParaRPr>
          </a:p>
          <a:p>
            <a:endParaRPr lang="en-US" sz="3600" b="1" i="1" dirty="0">
              <a:solidFill>
                <a:srgbClr val="002060"/>
              </a:solidFill>
              <a:latin typeface="Lucida Handwriting" panose="03010101010101010101" pitchFamily="66" charset="0"/>
              <a:ea typeface="Verdana" panose="020B0604030504040204" pitchFamily="34" charset="0"/>
            </a:endParaRPr>
          </a:p>
          <a:p>
            <a:endParaRPr lang="en-US" sz="3600" b="1" i="1" dirty="0">
              <a:solidFill>
                <a:srgbClr val="002060"/>
              </a:solidFill>
              <a:latin typeface="Lucida Handwriting" panose="03010101010101010101" pitchFamily="66" charset="0"/>
              <a:ea typeface="Verdana" panose="020B0604030504040204" pitchFamily="34" charset="0"/>
            </a:endParaRPr>
          </a:p>
          <a:p>
            <a:endParaRPr lang="en-US" sz="3600" b="1" i="1" dirty="0">
              <a:solidFill>
                <a:srgbClr val="002060"/>
              </a:solidFill>
              <a:latin typeface="Lucida Handwriting" panose="03010101010101010101" pitchFamily="66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249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550C9E-5951-FBA1-EE2D-F452CEDEC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7999" cy="1219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A44F30-9C43-DEAD-76CB-4B72DAA2F6AE}"/>
              </a:ext>
            </a:extLst>
          </p:cNvPr>
          <p:cNvSpPr txBox="1"/>
          <p:nvPr/>
        </p:nvSpPr>
        <p:spPr>
          <a:xfrm>
            <a:off x="2364377" y="483326"/>
            <a:ext cx="80762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History of MRC in Framingham</a:t>
            </a:r>
          </a:p>
          <a:p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2E951C-05CD-FD2D-34F3-5748B64ED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71" y="1456041"/>
            <a:ext cx="3321119" cy="29003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DD16D7-6238-04E3-3196-EF54A06632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1891" y="3548182"/>
            <a:ext cx="4983538" cy="29003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2CC07A-6C61-761E-F4DD-2ED2E6951A72}"/>
              </a:ext>
            </a:extLst>
          </p:cNvPr>
          <p:cNvSpPr txBox="1"/>
          <p:nvPr/>
        </p:nvSpPr>
        <p:spPr>
          <a:xfrm>
            <a:off x="326572" y="4563291"/>
            <a:ext cx="515111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Framingham Nursing Clinic</a:t>
            </a:r>
            <a:endParaRPr lang="en-US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First Office of Public Health Nursing in Massachusetts.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Public Health Clinic </a:t>
            </a:r>
            <a:r>
              <a:rPr lang="en-US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serving</a:t>
            </a:r>
            <a:r>
              <a:rPr lang="en-US" sz="1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MetroWest area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Opened on August 20, 2019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Office of Region 4A  2019-2021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2A86A5-278D-82A7-66EC-DA3952881FB0}"/>
              </a:ext>
            </a:extLst>
          </p:cNvPr>
          <p:cNvSpPr txBox="1"/>
          <p:nvPr/>
        </p:nvSpPr>
        <p:spPr>
          <a:xfrm>
            <a:off x="8151222" y="2409111"/>
            <a:ext cx="3811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Kitty Mahoney, RN, BSN, MS</a:t>
            </a:r>
          </a:p>
          <a:p>
            <a:r>
              <a:rPr lang="en-US" sz="1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Chief Public Health Nurse</a:t>
            </a:r>
          </a:p>
          <a:p>
            <a:r>
              <a:rPr lang="en-US" sz="1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2004-2022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47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63364C-881F-A60B-5AEE-A8DDE77E5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37904" y="-2796098"/>
            <a:ext cx="7116193" cy="12192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5CE191-E792-1409-B8BC-7C37F02E9CD4}"/>
              </a:ext>
            </a:extLst>
          </p:cNvPr>
          <p:cNvSpPr txBox="1"/>
          <p:nvPr/>
        </p:nvSpPr>
        <p:spPr>
          <a:xfrm>
            <a:off x="1358537" y="0"/>
            <a:ext cx="9888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History of MRC in Framingham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822861-1D8E-491A-EEEC-F6ABBD26E4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47801" y="1162594"/>
            <a:ext cx="4635869" cy="34769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E850CD-C816-B42A-75B7-54ADA9DED2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1014" y="2127046"/>
            <a:ext cx="3986570" cy="29899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9ADDF9-6832-65FD-249E-BD15E0DD20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017" y="1419719"/>
            <a:ext cx="2817223" cy="25252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8CA253-C791-0D0C-C683-C16A0ED4AA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563" y="4067346"/>
            <a:ext cx="3367018" cy="25252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80F362-50B2-A3A7-246C-2D96A09A3E51}"/>
              </a:ext>
            </a:extLst>
          </p:cNvPr>
          <p:cNvSpPr txBox="1"/>
          <p:nvPr/>
        </p:nvSpPr>
        <p:spPr>
          <a:xfrm>
            <a:off x="6583681" y="4868313"/>
            <a:ext cx="619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OPENING OF NURSING CLINIC</a:t>
            </a:r>
          </a:p>
          <a:p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         &amp;</a:t>
            </a:r>
          </a:p>
          <a:p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REGION 4A OFFICE</a:t>
            </a:r>
          </a:p>
          <a:p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AUGUST 20, 2019 </a:t>
            </a:r>
          </a:p>
        </p:txBody>
      </p:sp>
    </p:spTree>
    <p:extLst>
      <p:ext uri="{BB962C8B-B14F-4D97-AF65-F5344CB8AC3E}">
        <p14:creationId xmlns:p14="http://schemas.microsoft.com/office/powerpoint/2010/main" val="1031595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E41EE2-D0A2-CD78-CC7E-C79BDC109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1"/>
            <a:ext cx="6857999" cy="1219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FB022D-83B9-2242-268B-226B45CA1195}"/>
              </a:ext>
            </a:extLst>
          </p:cNvPr>
          <p:cNvSpPr txBox="1"/>
          <p:nvPr/>
        </p:nvSpPr>
        <p:spPr>
          <a:xfrm>
            <a:off x="1841863" y="444137"/>
            <a:ext cx="9800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History of MRC in Framingham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828A39-B728-9E5A-75F8-40A9EA547C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77" y="1534605"/>
            <a:ext cx="2717074" cy="366441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AF2A18-F94F-3178-229C-BBF297A3032E}"/>
              </a:ext>
            </a:extLst>
          </p:cNvPr>
          <p:cNvSpPr txBox="1"/>
          <p:nvPr/>
        </p:nvSpPr>
        <p:spPr>
          <a:xfrm>
            <a:off x="3461657" y="1090468"/>
            <a:ext cx="8730343" cy="5091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Region 4A  was restructured into three new units that</a:t>
            </a:r>
          </a:p>
          <a:p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was federally approved on December 12, 2022.  Region 4A</a:t>
            </a:r>
          </a:p>
          <a:p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that was once comprised of 31 communities has been</a:t>
            </a:r>
          </a:p>
          <a:p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established as:</a:t>
            </a:r>
          </a:p>
          <a:p>
            <a:endParaRPr lang="en-US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u="sng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Central Middlesex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 Acton, Bedford, Boxborough, Carlisle,  Concord, Lexington, Lincoln, Littleton, Maynard, Stow, Winchester, and Woburn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000" b="1" u="sng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u="sng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MetroWest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 Hudson, Marlborough, Natick, Southborough,</a:t>
            </a:r>
          </a:p>
          <a:p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Sudbury, Waltham, Wayland, and Weston</a:t>
            </a:r>
          </a:p>
          <a:p>
            <a:endParaRPr lang="en-US" sz="2000" u="sng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u="sng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Middlefolk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 Ashland, Dover,</a:t>
            </a:r>
            <a:r>
              <a:rPr lang="en-US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Framingham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Holliston, Hopkinton, Medfield, Millis, Norfolk, Sherborn, and Wrentham.</a:t>
            </a:r>
          </a:p>
          <a:p>
            <a:endParaRPr lang="en-US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Town of Sharon aligned with the Bristol Norfolk MRC.</a:t>
            </a:r>
          </a:p>
        </p:txBody>
      </p:sp>
    </p:spTree>
    <p:extLst>
      <p:ext uri="{BB962C8B-B14F-4D97-AF65-F5344CB8AC3E}">
        <p14:creationId xmlns:p14="http://schemas.microsoft.com/office/powerpoint/2010/main" val="1346751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0A6B6A-BB3F-1681-18A6-086DE1B6A7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008529"/>
            <a:ext cx="6857999" cy="88750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725AB1-B0FC-4999-A7E5-24563D1E6457}"/>
              </a:ext>
            </a:extLst>
          </p:cNvPr>
          <p:cNvSpPr txBox="1"/>
          <p:nvPr/>
        </p:nvSpPr>
        <p:spPr>
          <a:xfrm>
            <a:off x="104503" y="104504"/>
            <a:ext cx="11991703" cy="7325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Recruiting at Community Level</a:t>
            </a:r>
          </a:p>
          <a:p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Tax letter from Treasurers office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Mayoral Message or Town Manager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Social media:  Facebook, Twitter, municipal websites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Bring MRC information and applications to health fairs and community events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Invite the Press to every event or follow up by sending information, photos! (Obtain photograph release!)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Get invited, then you will be invited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Joint marketing with affiliated organizations-Lions Club, International Rotary, COA, Police &amp; Fire Departments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Cost-free workshops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Movie Night—MRC Volunteer brings a non-MRC member.  Movies relevant to public health concerns (Patriot’s Day, Contagion, Outbreak)</a:t>
            </a:r>
          </a:p>
          <a:p>
            <a:endParaRPr lang="en-US" sz="2400" b="1" i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904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BFC3D3-4330-18A4-D1DC-86281550D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5354" y="-1193042"/>
            <a:ext cx="6993603" cy="9379688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D2A09ADE-3E24-AD73-F993-976DFE8C7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6438" y="-514615"/>
            <a:ext cx="2250616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ar(--ipt-font-family)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  </a:t>
            </a:r>
            <a:r>
              <a:rPr kumimoji="0" lang="en-US" altLang="en-US" sz="16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    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97D04B3-4282-17C4-89CC-22EEBCE17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912" y="786809"/>
            <a:ext cx="12192000" cy="0"/>
          </a:xfrm>
          <a:prstGeom prst="rect">
            <a:avLst/>
          </a:prstGeom>
          <a:solidFill>
            <a:srgbClr val="1F1F1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Roboto" panose="02000000000000000000" pitchFamily="2" charset="0"/>
                <a:hlinkClick r:id="rId3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7" name="Picture 3" descr="Jude Law, Matt Damon, Laurence Fishburne, Gwyneth Paltrow, Kate Winslet, and Marion Cotillard in Contagion (2011)">
            <a:extLst>
              <a:ext uri="{FF2B5EF4-FFF2-40B4-BE49-F238E27FC236}">
                <a16:creationId xmlns:a16="http://schemas.microsoft.com/office/drawing/2014/main" id="{4BDE584E-680D-C4BA-3924-D842DCC3C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457" y="824542"/>
            <a:ext cx="2309967" cy="341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hlinkClick r:id="rId5"/>
            <a:extLst>
              <a:ext uri="{FF2B5EF4-FFF2-40B4-BE49-F238E27FC236}">
                <a16:creationId xmlns:a16="http://schemas.microsoft.com/office/drawing/2014/main" id="{57BF5C27-F19C-82F0-680F-F5084DB60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204" y="2577229"/>
            <a:ext cx="2108570" cy="304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2E2232-7C11-D770-C6DE-08FD83520BBD}"/>
              </a:ext>
            </a:extLst>
          </p:cNvPr>
          <p:cNvSpPr txBox="1"/>
          <p:nvPr/>
        </p:nvSpPr>
        <p:spPr>
          <a:xfrm>
            <a:off x="8282762" y="10868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3DA6D82-A35A-8D98-27A5-1A740B60A4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75144"/>
              </p:ext>
            </p:extLst>
          </p:nvPr>
        </p:nvGraphicFramePr>
        <p:xfrm>
          <a:off x="8610600" y="864247"/>
          <a:ext cx="9379688" cy="658597"/>
        </p:xfrm>
        <a:graphic>
          <a:graphicData uri="http://schemas.openxmlformats.org/drawingml/2006/table">
            <a:tbl>
              <a:tblPr/>
              <a:tblGrid>
                <a:gridCol w="9379688">
                  <a:extLst>
                    <a:ext uri="{9D8B030D-6E8A-4147-A177-3AD203B41FA5}">
                      <a16:colId xmlns:a16="http://schemas.microsoft.com/office/drawing/2014/main" val="414050048"/>
                    </a:ext>
                  </a:extLst>
                </a:gridCol>
              </a:tblGrid>
              <a:tr h="658597">
                <a:tc>
                  <a:txBody>
                    <a:bodyPr/>
                    <a:lstStyle/>
                    <a:p>
                      <a:pPr algn="ctr" fontAlgn="t"/>
                      <a:endParaRPr lang="en-US" dirty="0">
                        <a:effectLst/>
                      </a:endParaRPr>
                    </a:p>
                  </a:txBody>
                  <a:tcPr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358323"/>
                  </a:ext>
                </a:extLst>
              </a:tr>
            </a:tbl>
          </a:graphicData>
        </a:graphic>
      </p:graphicFrame>
      <p:pic>
        <p:nvPicPr>
          <p:cNvPr id="1033" name="Picture 9">
            <a:extLst>
              <a:ext uri="{FF2B5EF4-FFF2-40B4-BE49-F238E27FC236}">
                <a16:creationId xmlns:a16="http://schemas.microsoft.com/office/drawing/2014/main" id="{A592C089-B547-0FF6-D633-DA58F2814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775" y="728801"/>
            <a:ext cx="2156121" cy="341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0461DEA-94BC-DA67-55C6-6544041C1D89}"/>
              </a:ext>
            </a:extLst>
          </p:cNvPr>
          <p:cNvSpPr txBox="1"/>
          <p:nvPr/>
        </p:nvSpPr>
        <p:spPr>
          <a:xfrm>
            <a:off x="892097" y="4403381"/>
            <a:ext cx="34556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CONTAGION</a:t>
            </a:r>
          </a:p>
          <a:p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Deadly Pandemic</a:t>
            </a:r>
          </a:p>
          <a:p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Bird Flu/Avian Flu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3995C0-9EF6-52C7-C1EA-A6347C034448}"/>
              </a:ext>
            </a:extLst>
          </p:cNvPr>
          <p:cNvSpPr txBox="1"/>
          <p:nvPr/>
        </p:nvSpPr>
        <p:spPr>
          <a:xfrm>
            <a:off x="4187467" y="1708163"/>
            <a:ext cx="38170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OUTBREAK</a:t>
            </a:r>
          </a:p>
          <a:p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Fictional Ebola Virus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B8DF5D-DD77-141F-EDBE-D6D95E23B8C3}"/>
              </a:ext>
            </a:extLst>
          </p:cNvPr>
          <p:cNvSpPr txBox="1"/>
          <p:nvPr/>
        </p:nvSpPr>
        <p:spPr>
          <a:xfrm>
            <a:off x="7761249" y="4497483"/>
            <a:ext cx="6017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PATRIOT’S DAY</a:t>
            </a:r>
          </a:p>
          <a:p>
            <a:r>
              <a:rPr lang="en-US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</a:t>
            </a:r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Boston Marathon </a:t>
            </a:r>
          </a:p>
          <a:p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Bombing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7455B3-83E9-DB29-711C-18AED23C53D3}"/>
              </a:ext>
            </a:extLst>
          </p:cNvPr>
          <p:cNvSpPr txBox="1"/>
          <p:nvPr/>
        </p:nvSpPr>
        <p:spPr>
          <a:xfrm>
            <a:off x="3980760" y="584680"/>
            <a:ext cx="4355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MOVIE NIGHT</a:t>
            </a:r>
          </a:p>
        </p:txBody>
      </p:sp>
    </p:spTree>
    <p:extLst>
      <p:ext uri="{BB962C8B-B14F-4D97-AF65-F5344CB8AC3E}">
        <p14:creationId xmlns:p14="http://schemas.microsoft.com/office/powerpoint/2010/main" val="1191533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52488B-914C-EAD6-7D8E-21325063D2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1" cy="1219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3817FE-C21B-BD8F-2474-0AA33F719AEB}"/>
              </a:ext>
            </a:extLst>
          </p:cNvPr>
          <p:cNvSpPr txBox="1"/>
          <p:nvPr/>
        </p:nvSpPr>
        <p:spPr>
          <a:xfrm>
            <a:off x="607910" y="552892"/>
            <a:ext cx="11176104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24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Religious Organizations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Churches of various denominations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Temples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Synagogues</a:t>
            </a:r>
          </a:p>
          <a:p>
            <a:pPr lvl="1"/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Cultural Organizations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Danforth Art Museum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Framingham History Center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Framingham State University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Brazilian American Center (BRACE)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20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Health Facilities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Edward M. Kennedy Community Health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Latino Health Services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MetroWest Medical Center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20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737CF3-1C3B-F05B-8175-53889A063874}"/>
              </a:ext>
            </a:extLst>
          </p:cNvPr>
          <p:cNvSpPr txBox="1"/>
          <p:nvPr/>
        </p:nvSpPr>
        <p:spPr>
          <a:xfrm>
            <a:off x="378824" y="148856"/>
            <a:ext cx="1117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PARTNERING WITH  THE  COMMUNITY</a:t>
            </a:r>
          </a:p>
        </p:txBody>
      </p:sp>
    </p:spTree>
    <p:extLst>
      <p:ext uri="{BB962C8B-B14F-4D97-AF65-F5344CB8AC3E}">
        <p14:creationId xmlns:p14="http://schemas.microsoft.com/office/powerpoint/2010/main" val="10498270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18502</TotalTime>
  <Words>1404</Words>
  <Application>Microsoft Office PowerPoint</Application>
  <PresentationFormat>Widescreen</PresentationFormat>
  <Paragraphs>282</Paragraphs>
  <Slides>31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Arial</vt:lpstr>
      <vt:lpstr>Calibri</vt:lpstr>
      <vt:lpstr>Calibri Light</vt:lpstr>
      <vt:lpstr>Eras Medium ITC</vt:lpstr>
      <vt:lpstr>Lato</vt:lpstr>
      <vt:lpstr>Lucida Handwriting</vt:lpstr>
      <vt:lpstr>Roboto</vt:lpstr>
      <vt:lpstr>var(--ipt-font-family)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kitty mahoney</dc:creator>
  <cp:lastModifiedBy>Roberta Ho</cp:lastModifiedBy>
  <cp:revision>59</cp:revision>
  <dcterms:created xsi:type="dcterms:W3CDTF">2023-03-01T18:13:27Z</dcterms:created>
  <dcterms:modified xsi:type="dcterms:W3CDTF">2023-04-04T14:57:40Z</dcterms:modified>
</cp:coreProperties>
</file>