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70" r:id="rId5"/>
    <p:sldId id="273" r:id="rId6"/>
    <p:sldId id="274" r:id="rId7"/>
    <p:sldId id="267" r:id="rId8"/>
    <p:sldId id="275" r:id="rId9"/>
    <p:sldId id="258" r:id="rId10"/>
    <p:sldId id="261" r:id="rId11"/>
    <p:sldId id="290" r:id="rId12"/>
    <p:sldId id="269" r:id="rId13"/>
    <p:sldId id="259" r:id="rId14"/>
    <p:sldId id="262" r:id="rId15"/>
    <p:sldId id="277" r:id="rId16"/>
    <p:sldId id="276" r:id="rId17"/>
    <p:sldId id="272" r:id="rId18"/>
    <p:sldId id="288" r:id="rId19"/>
    <p:sldId id="278" r:id="rId20"/>
    <p:sldId id="281" r:id="rId21"/>
    <p:sldId id="263" r:id="rId22"/>
    <p:sldId id="282" r:id="rId23"/>
    <p:sldId id="283" r:id="rId24"/>
    <p:sldId id="284" r:id="rId25"/>
    <p:sldId id="291" r:id="rId26"/>
    <p:sldId id="293" r:id="rId27"/>
    <p:sldId id="292" r:id="rId28"/>
  </p:sldIdLst>
  <p:sldSz cx="9144000" cy="6858000" type="screen4x3"/>
  <p:notesSz cx="7010400" cy="92964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6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5B8B-DBBF-45F6-8042-6BE50A45645D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E707-D201-4603-BA36-5C8DBE4B12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6566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5B8B-DBBF-45F6-8042-6BE50A45645D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E707-D201-4603-BA36-5C8DBE4B12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194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5B8B-DBBF-45F6-8042-6BE50A45645D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E707-D201-4603-BA36-5C8DBE4B12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029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5B8B-DBBF-45F6-8042-6BE50A45645D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E707-D201-4603-BA36-5C8DBE4B12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7650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5B8B-DBBF-45F6-8042-6BE50A45645D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E707-D201-4603-BA36-5C8DBE4B12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567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5B8B-DBBF-45F6-8042-6BE50A45645D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E707-D201-4603-BA36-5C8DBE4B12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139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5B8B-DBBF-45F6-8042-6BE50A45645D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E707-D201-4603-BA36-5C8DBE4B12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204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5B8B-DBBF-45F6-8042-6BE50A45645D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E707-D201-4603-BA36-5C8DBE4B12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7260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5B8B-DBBF-45F6-8042-6BE50A45645D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E707-D201-4603-BA36-5C8DBE4B12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0761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5B8B-DBBF-45F6-8042-6BE50A45645D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E707-D201-4603-BA36-5C8DBE4B12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4842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5B8B-DBBF-45F6-8042-6BE50A45645D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E707-D201-4603-BA36-5C8DBE4B12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312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45B8B-DBBF-45F6-8042-6BE50A45645D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1E707-D201-4603-BA36-5C8DBE4B12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698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JENNIFER ROWE\BACKGROUND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5952" y="-208765"/>
            <a:ext cx="9422352" cy="70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499" y="533400"/>
            <a:ext cx="8792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</a:rPr>
              <a:t>Massachusetts </a:t>
            </a:r>
            <a:r>
              <a:rPr lang="en-US" sz="3200" b="1" dirty="0" smtClean="0">
                <a:solidFill>
                  <a:schemeClr val="bg1"/>
                </a:solidFill>
              </a:rPr>
              <a:t>Association of Public Health Nurses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1000" y="4495800"/>
            <a:ext cx="3764685" cy="1427440"/>
            <a:chOff x="3007558" y="3556337"/>
            <a:chExt cx="3764685" cy="1427440"/>
          </a:xfrm>
        </p:grpSpPr>
        <p:sp>
          <p:nvSpPr>
            <p:cNvPr id="4" name="TextBox 3"/>
            <p:cNvSpPr txBox="1"/>
            <p:nvPr/>
          </p:nvSpPr>
          <p:spPr>
            <a:xfrm>
              <a:off x="3022842" y="3556337"/>
              <a:ext cx="248285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Jennifer C. </a:t>
              </a:r>
              <a:r>
                <a:rPr lang="en-US" sz="2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Rowe</a:t>
              </a:r>
              <a:endPara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07558" y="3937337"/>
              <a:ext cx="3764685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Assistant </a:t>
              </a:r>
              <a:r>
                <a:rPr lang="en-US" sz="2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District Attorney</a:t>
              </a:r>
            </a:p>
            <a:p>
              <a:r>
                <a:rPr lang="en-US" sz="2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Director, Crime Prevention </a:t>
              </a:r>
              <a:r>
                <a:rPr lang="en-US" sz="2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Unit</a:t>
              </a:r>
              <a:r>
                <a:rPr lang="en-US" sz="21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sz="21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96000" y="1199293"/>
            <a:ext cx="2687256" cy="520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22499" y="457200"/>
            <a:ext cx="8792406" cy="762000"/>
            <a:chOff x="442723" y="1981200"/>
            <a:chExt cx="8244077" cy="7620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1981200"/>
              <a:ext cx="8229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42723" y="2743200"/>
              <a:ext cx="8229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 flipH="1">
            <a:off x="381000" y="5661950"/>
            <a:ext cx="820645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-228600" y="2057400"/>
            <a:ext cx="6637993" cy="2209800"/>
            <a:chOff x="-228600" y="1676400"/>
            <a:chExt cx="6637993" cy="2209800"/>
          </a:xfrm>
        </p:grpSpPr>
        <p:sp>
          <p:nvSpPr>
            <p:cNvPr id="11" name="Rectangle 10"/>
            <p:cNvSpPr/>
            <p:nvPr/>
          </p:nvSpPr>
          <p:spPr>
            <a:xfrm>
              <a:off x="-228600" y="2318266"/>
              <a:ext cx="6553200" cy="118693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52400" y="1676400"/>
              <a:ext cx="6256993" cy="1415772"/>
              <a:chOff x="3007558" y="3480137"/>
              <a:chExt cx="6256993" cy="1415772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022842" y="3480137"/>
                <a:ext cx="6241709" cy="1415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21</a:t>
                </a:r>
                <a:r>
                  <a:rPr lang="en-US" sz="3200" b="1" baseline="30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</a:t>
                </a:r>
                <a:r>
                  <a:rPr lang="en-US" sz="3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ANNUAL MAPHN CONFERENCE</a:t>
                </a:r>
                <a:br>
                  <a:rPr lang="en-US" sz="3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25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br>
                  <a:rPr lang="en-US" sz="25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endParaRPr lang="en-US" sz="29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007558" y="3937337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114800" y="2613392"/>
              <a:ext cx="1970539" cy="815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(MAY 2017)</a:t>
              </a:r>
              <a:endPara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5717" y="2347317"/>
              <a:ext cx="3909083" cy="1538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MANY FACES OF </a:t>
              </a: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OPIOD EPIDEMIC</a:t>
              </a:r>
              <a:r>
                <a:rPr lang="en-US" sz="2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sz="2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endPara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5603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JENNIFER ROWE\BACKGROUND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3653" y="-152400"/>
            <a:ext cx="9422352" cy="70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7200" y="599421"/>
            <a:ext cx="648985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 smtClean="0">
              <a:solidFill>
                <a:srgbClr val="00B0F0"/>
              </a:solidFill>
            </a:endParaRP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chemeClr val="bg1"/>
                </a:solidFill>
              </a:rPr>
              <a:t>Universally screen </a:t>
            </a:r>
            <a:r>
              <a:rPr lang="en-US" sz="2500" b="1" dirty="0">
                <a:solidFill>
                  <a:schemeClr val="bg1"/>
                </a:solidFill>
              </a:rPr>
              <a:t>two grade levels each </a:t>
            </a:r>
            <a:r>
              <a:rPr lang="en-US" sz="2500" b="1" dirty="0" smtClean="0">
                <a:solidFill>
                  <a:schemeClr val="bg1"/>
                </a:solidFill>
              </a:rPr>
              <a:t>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chemeClr val="bg1"/>
                </a:solidFill>
              </a:rPr>
              <a:t>School </a:t>
            </a:r>
            <a:r>
              <a:rPr lang="en-US" sz="2500" b="1" dirty="0">
                <a:solidFill>
                  <a:schemeClr val="bg1"/>
                </a:solidFill>
              </a:rPr>
              <a:t>districts select which grade levels </a:t>
            </a:r>
            <a:r>
              <a:rPr lang="en-US" sz="2500" b="1" dirty="0" smtClean="0">
                <a:solidFill>
                  <a:schemeClr val="bg1"/>
                </a:solidFill>
              </a:rPr>
              <a:t/>
            </a:r>
            <a:br>
              <a:rPr lang="en-US" sz="2500" b="1" dirty="0" smtClean="0">
                <a:solidFill>
                  <a:schemeClr val="bg1"/>
                </a:solidFill>
              </a:rPr>
            </a:br>
            <a:r>
              <a:rPr lang="en-US" sz="2500" b="1" dirty="0" smtClean="0">
                <a:solidFill>
                  <a:schemeClr val="bg1"/>
                </a:solidFill>
              </a:rPr>
              <a:t>will </a:t>
            </a:r>
            <a:r>
              <a:rPr lang="en-US" sz="2500" b="1" dirty="0">
                <a:solidFill>
                  <a:schemeClr val="bg1"/>
                </a:solidFill>
              </a:rPr>
              <a:t>be screened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chemeClr val="bg1"/>
                </a:solidFill>
              </a:rPr>
              <a:t>School </a:t>
            </a:r>
            <a:r>
              <a:rPr lang="en-US" sz="2500" b="1" dirty="0">
                <a:solidFill>
                  <a:schemeClr val="bg1"/>
                </a:solidFill>
              </a:rPr>
              <a:t>districts select evidence-based </a:t>
            </a:r>
            <a:r>
              <a:rPr lang="en-US" sz="2500" b="1" dirty="0" smtClean="0">
                <a:solidFill>
                  <a:schemeClr val="bg1"/>
                </a:solidFill>
              </a:rPr>
              <a:t/>
            </a:r>
            <a:br>
              <a:rPr lang="en-US" sz="2500" b="1" dirty="0" smtClean="0">
                <a:solidFill>
                  <a:schemeClr val="bg1"/>
                </a:solidFill>
              </a:rPr>
            </a:br>
            <a:r>
              <a:rPr lang="en-US" sz="2500" b="1" dirty="0" smtClean="0">
                <a:solidFill>
                  <a:schemeClr val="bg1"/>
                </a:solidFill>
              </a:rPr>
              <a:t>screening </a:t>
            </a:r>
            <a:r>
              <a:rPr lang="en-US" sz="2500" b="1" dirty="0">
                <a:solidFill>
                  <a:schemeClr val="bg1"/>
                </a:solidFill>
              </a:rPr>
              <a:t>tool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chemeClr val="bg1"/>
                </a:solidFill>
              </a:rPr>
              <a:t>Train </a:t>
            </a:r>
            <a:r>
              <a:rPr lang="en-US" sz="2500" b="1" dirty="0">
                <a:solidFill>
                  <a:schemeClr val="bg1"/>
                </a:solidFill>
              </a:rPr>
              <a:t>those with a medical role in </a:t>
            </a:r>
            <a:r>
              <a:rPr lang="en-US" sz="2500" b="1" dirty="0" smtClean="0">
                <a:solidFill>
                  <a:schemeClr val="bg1"/>
                </a:solidFill>
              </a:rPr>
              <a:t/>
            </a:r>
            <a:br>
              <a:rPr lang="en-US" sz="2500" b="1" dirty="0" smtClean="0">
                <a:solidFill>
                  <a:schemeClr val="bg1"/>
                </a:solidFill>
              </a:rPr>
            </a:br>
            <a:r>
              <a:rPr lang="en-US" sz="2500" b="1" dirty="0" smtClean="0">
                <a:solidFill>
                  <a:schemeClr val="bg1"/>
                </a:solidFill>
              </a:rPr>
              <a:t>your </a:t>
            </a:r>
            <a:r>
              <a:rPr lang="en-US" sz="2500" b="1" dirty="0">
                <a:solidFill>
                  <a:schemeClr val="bg1"/>
                </a:solidFill>
              </a:rPr>
              <a:t>school district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chemeClr val="bg1"/>
                </a:solidFill>
              </a:rPr>
              <a:t>School </a:t>
            </a:r>
            <a:r>
              <a:rPr lang="en-US" sz="2500" b="1" dirty="0">
                <a:solidFill>
                  <a:schemeClr val="bg1"/>
                </a:solidFill>
              </a:rPr>
              <a:t>Nurses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chemeClr val="bg1"/>
                </a:solidFill>
              </a:rPr>
              <a:t>Athletic </a:t>
            </a:r>
            <a:r>
              <a:rPr lang="en-US" sz="2500" b="1" dirty="0">
                <a:solidFill>
                  <a:schemeClr val="bg1"/>
                </a:solidFill>
              </a:rPr>
              <a:t>Trainer </a:t>
            </a:r>
            <a:endParaRPr lang="en-US" sz="2500" b="1" dirty="0" smtClean="0">
              <a:solidFill>
                <a:schemeClr val="bg1"/>
              </a:solidFill>
            </a:endParaRPr>
          </a:p>
          <a:p>
            <a:pPr lvl="1"/>
            <a:endParaRPr lang="en-US" sz="2500" b="1" dirty="0">
              <a:solidFill>
                <a:schemeClr val="bg1"/>
              </a:solidFill>
            </a:endParaRPr>
          </a:p>
          <a:p>
            <a:r>
              <a:rPr lang="en-US" sz="2500" b="1" dirty="0" smtClean="0">
                <a:solidFill>
                  <a:schemeClr val="bg1"/>
                </a:solidFill>
              </a:rPr>
              <a:t>Grant</a:t>
            </a:r>
            <a:r>
              <a:rPr lang="en-US" sz="2500" b="1" dirty="0">
                <a:solidFill>
                  <a:schemeClr val="bg1"/>
                </a:solidFill>
              </a:rPr>
              <a:t>: $2,500 to each school district </a:t>
            </a:r>
            <a:r>
              <a:rPr lang="en-US" sz="2500" b="1" dirty="0" smtClean="0">
                <a:solidFill>
                  <a:schemeClr val="bg1"/>
                </a:solidFill>
              </a:rPr>
              <a:t/>
            </a:r>
            <a:br>
              <a:rPr lang="en-US" sz="2500" b="1" dirty="0" smtClean="0">
                <a:solidFill>
                  <a:schemeClr val="bg1"/>
                </a:solidFill>
              </a:rPr>
            </a:br>
            <a:r>
              <a:rPr lang="en-US" sz="2500" b="1" dirty="0" smtClean="0">
                <a:solidFill>
                  <a:schemeClr val="bg1"/>
                </a:solidFill>
              </a:rPr>
              <a:t>for SBIRT </a:t>
            </a:r>
            <a:r>
              <a:rPr lang="en-US" sz="2500" b="1" dirty="0">
                <a:solidFill>
                  <a:schemeClr val="bg1"/>
                </a:solidFill>
              </a:rPr>
              <a:t>implementation costs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508" y="228600"/>
            <a:ext cx="334149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Screening (SBIRT</a:t>
            </a:r>
            <a:r>
              <a:rPr lang="en-US" sz="3400" b="1" dirty="0" smtClean="0">
                <a:solidFill>
                  <a:schemeClr val="bg1"/>
                </a:solidFill>
              </a:rPr>
              <a:t>)</a:t>
            </a:r>
          </a:p>
          <a:p>
            <a:endParaRPr lang="en-US" sz="2800" b="1" dirty="0" smtClean="0">
              <a:solidFill>
                <a:srgbClr val="00B0F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-523875" y="910650"/>
            <a:ext cx="1021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2" descr="G:\JENNIFER ROWE\MASSACHUSETTS TEACHERS ASSOCIATION PRESENTATION\DARK-BLUE-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005594"/>
            <a:ext cx="9991725" cy="1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ro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8891" y="2590800"/>
            <a:ext cx="2106909" cy="2090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8942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JENNIFER ROWE\BACKGROUND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3653" y="-152400"/>
            <a:ext cx="9422352" cy="70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304800" y="152400"/>
            <a:ext cx="8686800" cy="1390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MIAA RULE CHANGE  -</a:t>
            </a:r>
          </a:p>
          <a:p>
            <a:endParaRPr lang="en-US" dirty="0">
              <a:solidFill>
                <a:srgbClr val="009ED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600200"/>
            <a:ext cx="5715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“Prior to any chemical health </a:t>
            </a:r>
            <a:r>
              <a:rPr lang="en-US" sz="3200" dirty="0" smtClean="0">
                <a:solidFill>
                  <a:schemeClr val="bg1"/>
                </a:solidFill>
              </a:rPr>
              <a:t>   violation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smtClean="0">
                <a:solidFill>
                  <a:schemeClr val="bg1"/>
                </a:solidFill>
              </a:rPr>
              <a:t>a </a:t>
            </a:r>
            <a:r>
              <a:rPr lang="en-US" sz="3200" dirty="0">
                <a:solidFill>
                  <a:schemeClr val="bg1"/>
                </a:solidFill>
              </a:rPr>
              <a:t>student’s </a:t>
            </a:r>
            <a:r>
              <a:rPr lang="en-US" sz="3200" dirty="0" smtClean="0">
                <a:solidFill>
                  <a:schemeClr val="bg1"/>
                </a:solidFill>
              </a:rPr>
              <a:t>request for </a:t>
            </a:r>
            <a:r>
              <a:rPr lang="en-US" sz="3200" dirty="0">
                <a:solidFill>
                  <a:schemeClr val="bg1"/>
                </a:solidFill>
              </a:rPr>
              <a:t>and </a:t>
            </a:r>
            <a:r>
              <a:rPr lang="en-US" sz="3200" dirty="0" smtClean="0">
                <a:solidFill>
                  <a:schemeClr val="bg1"/>
                </a:solidFill>
              </a:rPr>
              <a:t>enrollment in </a:t>
            </a:r>
            <a:r>
              <a:rPr lang="en-US" sz="3200" dirty="0">
                <a:solidFill>
                  <a:schemeClr val="bg1"/>
                </a:solidFill>
              </a:rPr>
              <a:t>a substance abuse </a:t>
            </a:r>
            <a:r>
              <a:rPr lang="en-US" sz="3200" dirty="0" smtClean="0">
                <a:solidFill>
                  <a:schemeClr val="bg1"/>
                </a:solidFill>
              </a:rPr>
              <a:t>treatment program </a:t>
            </a:r>
            <a:r>
              <a:rPr lang="en-US" sz="3200" dirty="0">
                <a:solidFill>
                  <a:schemeClr val="bg1"/>
                </a:solidFill>
              </a:rPr>
              <a:t>shall not in and of itself </a:t>
            </a:r>
            <a:r>
              <a:rPr lang="en-US" sz="3200" dirty="0" smtClean="0">
                <a:solidFill>
                  <a:schemeClr val="bg1"/>
                </a:solidFill>
              </a:rPr>
              <a:t>constitute a </a:t>
            </a:r>
            <a:r>
              <a:rPr lang="en-US" sz="3200" dirty="0">
                <a:solidFill>
                  <a:schemeClr val="bg1"/>
                </a:solidFill>
              </a:rPr>
              <a:t>violation </a:t>
            </a:r>
            <a:r>
              <a:rPr lang="en-US" sz="3200" dirty="0" smtClean="0">
                <a:solidFill>
                  <a:schemeClr val="bg1"/>
                </a:solidFill>
              </a:rPr>
              <a:t>of </a:t>
            </a:r>
            <a:r>
              <a:rPr lang="en-US" sz="3200" dirty="0">
                <a:solidFill>
                  <a:schemeClr val="bg1"/>
                </a:solidFill>
              </a:rPr>
              <a:t>Rule 62 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chemeClr val="bg1"/>
                </a:solidFill>
              </a:rPr>
              <a:t>MIAA </a:t>
            </a:r>
            <a:r>
              <a:rPr lang="en-US" sz="3200" dirty="0" smtClean="0">
                <a:solidFill>
                  <a:schemeClr val="bg1"/>
                </a:solidFill>
              </a:rPr>
              <a:t>Chemical </a:t>
            </a:r>
            <a:r>
              <a:rPr lang="en-US" sz="3200" dirty="0">
                <a:solidFill>
                  <a:schemeClr val="bg1"/>
                </a:solidFill>
              </a:rPr>
              <a:t>Health Rule)”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609600" y="850880"/>
            <a:ext cx="1021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2" descr="G:\JENNIFER ROWE\MASSACHUSETTS TEACHERS ASSOCIATION PRESENTATION\DARK-BLUE-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2925" y="945824"/>
            <a:ext cx="9991725" cy="1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ro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8891" y="2590800"/>
            <a:ext cx="2106909" cy="2090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3128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JENNIFER ROWE\BACKGROUND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3653" y="-152400"/>
            <a:ext cx="9422352" cy="70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2414757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400" b="1" dirty="0">
                <a:solidFill>
                  <a:schemeClr val="bg1"/>
                </a:solidFill>
              </a:rPr>
              <a:t>Risk Assessment &amp; Re-Entry of Students </a:t>
            </a:r>
            <a:r>
              <a:rPr lang="en-US" sz="3400" b="1" dirty="0" smtClean="0">
                <a:solidFill>
                  <a:schemeClr val="bg1"/>
                </a:solidFill>
              </a:rPr>
              <a:t/>
            </a:r>
            <a:br>
              <a:rPr lang="en-US" sz="3400" b="1" dirty="0" smtClean="0">
                <a:solidFill>
                  <a:schemeClr val="bg1"/>
                </a:solidFill>
              </a:rPr>
            </a:br>
            <a:r>
              <a:rPr lang="en-US" sz="3400" b="1" dirty="0" smtClean="0">
                <a:solidFill>
                  <a:schemeClr val="bg1"/>
                </a:solidFill>
              </a:rPr>
              <a:t>following </a:t>
            </a:r>
            <a:r>
              <a:rPr lang="en-US" sz="3400" b="1" dirty="0">
                <a:solidFill>
                  <a:schemeClr val="bg1"/>
                </a:solidFill>
              </a:rPr>
              <a:t>substance use treatment </a:t>
            </a:r>
          </a:p>
          <a:p>
            <a:pPr algn="ctr"/>
            <a:r>
              <a:rPr lang="en-US" sz="3400" b="1" dirty="0">
                <a:solidFill>
                  <a:schemeClr val="bg1"/>
                </a:solidFill>
              </a:rPr>
              <a:t>l</a:t>
            </a:r>
            <a:r>
              <a:rPr lang="en-US" sz="3400" b="1" dirty="0" smtClean="0">
                <a:solidFill>
                  <a:schemeClr val="bg1"/>
                </a:solidFill>
              </a:rPr>
              <a:t>owered </a:t>
            </a:r>
            <a:r>
              <a:rPr lang="en-US" sz="3400" b="1" dirty="0">
                <a:solidFill>
                  <a:schemeClr val="bg1"/>
                </a:solidFill>
              </a:rPr>
              <a:t>tolerance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523875" y="4209327"/>
            <a:ext cx="1021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2" descr="G:\JENNIFER ROWE\MASSACHUSETTS TEACHERS ASSOCIATION PRESENTATION\DARK-BLUE-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7200" y="4304271"/>
            <a:ext cx="9991725" cy="1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rot="10800000">
            <a:off x="-304800" y="2061256"/>
            <a:ext cx="1021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2" descr="G:\JENNIFER ROWE\MASSACHUSETTS TEACHERS ASSOCIATION PRESENTATION\DARK-BLUE-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04800" y="2134776"/>
            <a:ext cx="9991725" cy="1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890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JENNIFER ROWE\BACKGROUND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752" y="-197656"/>
            <a:ext cx="9422352" cy="70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JENNIFER ROWE\MASSACHUSETTS TEACHERS ASSOCIATION PRESENTATION\SUBSTANCE-ABUSE-POLICY-WORKSHOP_SCREEN-CAP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7749" y="-76200"/>
            <a:ext cx="5051991" cy="695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G:\JENNIFER ROWE\MASSACHUSETTS TEACHERS ASSOCIATION PRESENTATION\DARK-BLUE-L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04847" y="3289483"/>
            <a:ext cx="7137601" cy="8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:\JENNIFER ROWE\MASSACHUSETTS TEACHERS ASSOCIATION PRESENTATION\DARK-BLUE-L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05207" y="3289482"/>
            <a:ext cx="7137601" cy="8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678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JENNIFER ROWE\BACKGROUND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3653" y="-208765"/>
            <a:ext cx="9422352" cy="70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47800" y="-197190"/>
            <a:ext cx="6172200" cy="71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JENNIFER ROWE\MASSACHUSETTS TEACHERS ASSOCIATION PRESENTATION\DARK-BLUE-L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08408" y="3289483"/>
            <a:ext cx="7137601" cy="8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JENNIFER ROWE\MASSACHUSETTS TEACHERS ASSOCIATION PRESENTATION\DARK-BLUE-L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79538" y="3277443"/>
            <a:ext cx="7137601" cy="8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3978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JENNIFER ROWE\BACKGROUND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555" y="-208765"/>
            <a:ext cx="9422352" cy="70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784865" y="5938653"/>
            <a:ext cx="8816835" cy="462147"/>
            <a:chOff x="86873" y="1061852"/>
            <a:chExt cx="8816835" cy="462147"/>
          </a:xfrm>
        </p:grpSpPr>
        <p:sp>
          <p:nvSpPr>
            <p:cNvPr id="12" name="TextBox 11"/>
            <p:cNvSpPr txBox="1"/>
            <p:nvPr/>
          </p:nvSpPr>
          <p:spPr>
            <a:xfrm>
              <a:off x="86873" y="1105732"/>
              <a:ext cx="4893327" cy="361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1750" b="1" dirty="0">
                  <a:solidFill>
                    <a:schemeClr val="bg1"/>
                  </a:solidFill>
                </a:rPr>
                <a:t>Massachusetts </a:t>
              </a:r>
              <a:r>
                <a:rPr lang="en-US" sz="1750" b="1" dirty="0" smtClean="0">
                  <a:solidFill>
                    <a:schemeClr val="bg1"/>
                  </a:solidFill>
                </a:rPr>
                <a:t>Association of Public Health Nurses</a:t>
              </a:r>
              <a:endParaRPr lang="en-US" sz="1750" b="1" dirty="0">
                <a:solidFill>
                  <a:schemeClr val="bg1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26740" y="1061852"/>
              <a:ext cx="8776968" cy="462147"/>
              <a:chOff x="446699" y="1976252"/>
              <a:chExt cx="8229601" cy="462147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446700" y="1976252"/>
                <a:ext cx="822960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46699" y="2438399"/>
                <a:ext cx="822960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Rectangle 15"/>
          <p:cNvSpPr/>
          <p:nvPr/>
        </p:nvSpPr>
        <p:spPr>
          <a:xfrm>
            <a:off x="0" y="76200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NORFOLK COUNTY OVERDOSE DEATH REVIEW</a:t>
            </a:r>
            <a:endParaRPr lang="en-US" sz="34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523875" y="691753"/>
            <a:ext cx="1021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2" descr="G:\JENNIFER ROWE\MASSACHUSETTS TEACHERS ASSOCIATION PRESENTATION\DARK-BLUE-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7200" y="786697"/>
            <a:ext cx="9991725" cy="1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76987" y="990600"/>
            <a:ext cx="4749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RISK FACTORS FOR ADULTS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-4648200" y="1614055"/>
            <a:ext cx="9677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5169" y="1676400"/>
            <a:ext cx="3253391" cy="1962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</a:rPr>
              <a:t>Lowered tolerance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</a:rPr>
              <a:t>Drug maintenance </a:t>
            </a:r>
            <a:br>
              <a:rPr lang="en-US" sz="2700" b="1" dirty="0" smtClean="0">
                <a:solidFill>
                  <a:schemeClr val="bg1"/>
                </a:solidFill>
              </a:rPr>
            </a:br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2313" y="2090379"/>
            <a:ext cx="5966185" cy="4455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 smtClean="0">
                <a:solidFill>
                  <a:schemeClr val="bg1"/>
                </a:solidFill>
              </a:rPr>
              <a:t/>
            </a:r>
            <a:br>
              <a:rPr lang="en-US" sz="2700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     and other medications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</a:rPr>
              <a:t>Prior successful reversal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</a:rPr>
              <a:t>Benzos + Opioids + drug maintenance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</a:rPr>
              <a:t>Cash payments and early refills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</a:rPr>
              <a:t>Poor access to treatment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56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JENNIFER ROWE\BACKGROUND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3653" y="-152400"/>
            <a:ext cx="9422352" cy="70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-609600" y="850880"/>
            <a:ext cx="1021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2" descr="G:\JENNIFER ROWE\MASSACHUSETTS TEACHERS ASSOCIATION PRESENTATION\DARK-BLUE-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2925" y="945824"/>
            <a:ext cx="9991725" cy="1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152400" y="76200"/>
            <a:ext cx="9398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</a:rPr>
              <a:t>LOWERED TOLERANCE</a:t>
            </a:r>
            <a:endParaRPr lang="en-US" sz="4500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G:\JENNIFER ROWE\PROPERTY-BAG_SIDE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21032"/>
            <a:ext cx="4033235" cy="52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G:\JENNIFER ROWE\PROPERTY-BAG_SIDE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2556" y="1321031"/>
            <a:ext cx="4033235" cy="52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8668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JENNIFER ROWE\BACKGROUND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555" y="-208765"/>
            <a:ext cx="9422352" cy="70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298847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NORFOLK COUNTY OVERDOSE DEATH REVIEW</a:t>
            </a:r>
            <a:endParaRPr lang="en-US" sz="34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523875" y="914400"/>
            <a:ext cx="1021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2" descr="G:\JENNIFER ROWE\MASSACHUSETTS TEACHERS ASSOCIATION PRESENTATION\DARK-BLUE-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009344"/>
            <a:ext cx="9991725" cy="1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-152400" y="1295400"/>
            <a:ext cx="9398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</a:rPr>
              <a:t>NORFOLK COUNTY CARES KIT</a:t>
            </a:r>
            <a:endParaRPr lang="en-US" sz="4500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G:\JENNIFER ROWE\MARK DOLLOFF\DSCN23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4598" y="2263036"/>
            <a:ext cx="5414805" cy="406156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6990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JENNIFER ROWE\BACKGROUND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555" y="-208765"/>
            <a:ext cx="9422352" cy="70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786040" y="932189"/>
            <a:ext cx="5434161" cy="5931030"/>
            <a:chOff x="6764102" y="-124148"/>
            <a:chExt cx="5934760" cy="66546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1898" t="1275" r="29881" b="1729"/>
            <a:stretch/>
          </p:blipFill>
          <p:spPr>
            <a:xfrm>
              <a:off x="6764102" y="-124148"/>
              <a:ext cx="5934760" cy="6654667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8662725" y="1833964"/>
              <a:ext cx="642936" cy="6397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0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NORFOLK COUNTY OVERDOSE DEATH REVIEW</a:t>
            </a:r>
            <a:endParaRPr lang="en-US" sz="34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523875" y="645715"/>
            <a:ext cx="1021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2" descr="G:\JENNIFER ROWE\MASSACHUSETTS TEACHERS ASSOCIATION PRESENTATION\DARK-BLUE-L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7200" y="740659"/>
            <a:ext cx="9991725" cy="1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Q:\CCrawford\MultimediaFiles - MY OLD G DRIVE\JENNIFER ROWE\MASS. ASSOCIATION OF PUBLIC NURSES\NALOXONE-CARD_SIDE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67045"/>
            <a:ext cx="3940952" cy="54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Q:\CCrawford\MultimediaFiles - MY OLD G DRIVE\JENNIFER ROWE\MASS. ASSOCIATION OF PUBLIC NURSES\NALOXONE-CARD_SIDE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1851" y="1066800"/>
            <a:ext cx="4221149" cy="547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16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JENNIFER ROWE\BACKGROUND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555" y="-208765"/>
            <a:ext cx="9422352" cy="70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298847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NORFOLK COUNTY OVERDOSE DEATH REVIEW</a:t>
            </a:r>
            <a:endParaRPr lang="en-US" sz="34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523875" y="914400"/>
            <a:ext cx="1021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2" descr="G:\JENNIFER ROWE\MASSACHUSETTS TEACHERS ASSOCIATION PRESENTATION\DARK-BLUE-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009344"/>
            <a:ext cx="9991725" cy="1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CCrawford\Desktop\forms for jen rowe\PDMP-enrollment-form-for-dispens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584" y="1981201"/>
            <a:ext cx="4026016" cy="4648199"/>
          </a:xfrm>
          <a:prstGeom prst="rect">
            <a:avLst/>
          </a:prstGeom>
          <a:noFill/>
          <a:ln w="31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-1324429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chemeClr val="bg1"/>
                </a:solidFill>
              </a:rPr>
              <a:t>Pharmacy Outreach Program</a:t>
            </a:r>
            <a:endParaRPr lang="en-US" sz="31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3350194" y="3959794"/>
            <a:ext cx="3581402" cy="538609"/>
          </a:xfrm>
          <a:prstGeom prst="rect">
            <a:avLst/>
          </a:prstGeom>
          <a:solidFill>
            <a:schemeClr val="accent1">
              <a:alpha val="39000"/>
            </a:schemeClr>
          </a:solidFill>
          <a:effectLst>
            <a:glow rad="127000">
              <a:srgbClr val="4D7620"/>
            </a:glow>
            <a:softEdge rad="1270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 smtClean="0">
                <a:solidFill>
                  <a:srgbClr val="009ED6"/>
                </a:solidFill>
              </a:rPr>
              <a:t>DISPENSERS</a:t>
            </a:r>
            <a:endParaRPr lang="en-US" sz="2900" b="1" dirty="0">
              <a:solidFill>
                <a:srgbClr val="009ED6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57200" y="1828800"/>
            <a:ext cx="967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486400" y="2819400"/>
            <a:ext cx="5943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>
                <a:solidFill>
                  <a:schemeClr val="bg1"/>
                </a:solidFill>
              </a:rPr>
              <a:t>GOALS</a:t>
            </a:r>
            <a:r>
              <a:rPr lang="en-US" sz="2900" b="1" dirty="0" smtClean="0">
                <a:solidFill>
                  <a:srgbClr val="4D7620"/>
                </a:solidFill>
              </a:rPr>
              <a:t/>
            </a:r>
            <a:br>
              <a:rPr lang="en-US" sz="2900" b="1" dirty="0" smtClean="0">
                <a:solidFill>
                  <a:srgbClr val="4D7620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Encourage </a:t>
            </a:r>
            <a:r>
              <a:rPr lang="en-US" sz="2000" b="1" dirty="0" smtClean="0">
                <a:solidFill>
                  <a:schemeClr val="bg1"/>
                </a:solidFill>
              </a:rPr>
              <a:t>consistent use of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PMP prior to </a:t>
            </a:r>
            <a:r>
              <a:rPr lang="en-US" sz="2000" b="1" dirty="0">
                <a:solidFill>
                  <a:schemeClr val="bg1"/>
                </a:solidFill>
              </a:rPr>
              <a:t>dispensing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73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JENNIFER ROWE\BACKGROUND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555" y="-208765"/>
            <a:ext cx="9422352" cy="70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62000" y="689854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chemeClr val="bg1"/>
                </a:solidFill>
              </a:rPr>
              <a:t>Overdose Prevention in Norfolk </a:t>
            </a:r>
            <a:r>
              <a:rPr lang="en-US" sz="3600" b="1" dirty="0" smtClean="0">
                <a:solidFill>
                  <a:schemeClr val="bg1"/>
                </a:solidFill>
              </a:rPr>
              <a:t>County</a:t>
            </a:r>
          </a:p>
          <a:p>
            <a:pPr lvl="0"/>
            <a:r>
              <a:rPr lang="en-US" sz="3600" b="1" dirty="0" smtClean="0">
                <a:solidFill>
                  <a:schemeClr val="bg1"/>
                </a:solidFill>
              </a:rPr>
              <a:t>Strategic</a:t>
            </a:r>
            <a:r>
              <a:rPr lang="en-US" sz="3600" b="1" dirty="0">
                <a:solidFill>
                  <a:schemeClr val="bg1"/>
                </a:solidFill>
              </a:rPr>
              <a:t>, Data-Driven </a:t>
            </a:r>
            <a:r>
              <a:rPr lang="en-US" sz="3600" b="1" dirty="0" smtClean="0">
                <a:solidFill>
                  <a:schemeClr val="bg1"/>
                </a:solidFill>
              </a:rPr>
              <a:t>Initiatives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523875" y="2071872"/>
            <a:ext cx="1021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G:\JENNIFER ROWE\MASSACHUSETTS TEACHERS ASSOCIATION PRESENTATION\DARK-BLUE-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166816"/>
            <a:ext cx="9991725" cy="1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 rot="10800000">
            <a:off x="-316675" y="369126"/>
            <a:ext cx="1021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5" name="Picture 2" descr="G:\JENNIFER ROWE\MASSACHUSETTS TEACHERS ASSOCIATION PRESENTATION\DARK-BLUE-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04800" y="454521"/>
            <a:ext cx="9991725" cy="1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784865" y="5938653"/>
            <a:ext cx="8816835" cy="462147"/>
            <a:chOff x="86873" y="1061852"/>
            <a:chExt cx="8816835" cy="462147"/>
          </a:xfrm>
        </p:grpSpPr>
        <p:sp>
          <p:nvSpPr>
            <p:cNvPr id="14" name="TextBox 13"/>
            <p:cNvSpPr txBox="1"/>
            <p:nvPr/>
          </p:nvSpPr>
          <p:spPr>
            <a:xfrm>
              <a:off x="86873" y="1105732"/>
              <a:ext cx="4893327" cy="361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1750" b="1" dirty="0">
                  <a:solidFill>
                    <a:schemeClr val="bg1"/>
                  </a:solidFill>
                </a:rPr>
                <a:t>Massachusetts </a:t>
              </a:r>
              <a:r>
                <a:rPr lang="en-US" sz="1750" b="1" dirty="0" smtClean="0">
                  <a:solidFill>
                    <a:schemeClr val="bg1"/>
                  </a:solidFill>
                </a:rPr>
                <a:t>Association of Public Health Nurses</a:t>
              </a:r>
              <a:endParaRPr lang="en-US" sz="175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26740" y="1061852"/>
              <a:ext cx="8776968" cy="462147"/>
              <a:chOff x="446699" y="1976252"/>
              <a:chExt cx="8229601" cy="462147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446700" y="1976252"/>
                <a:ext cx="822960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46699" y="2438399"/>
                <a:ext cx="822960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/>
        </p:nvSpPr>
        <p:spPr>
          <a:xfrm>
            <a:off x="-69566" y="2959150"/>
            <a:ext cx="62163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172 fatal overdoses in </a:t>
            </a:r>
            <a:r>
              <a:rPr lang="en-US" sz="3200" b="1" dirty="0" smtClean="0">
                <a:solidFill>
                  <a:schemeClr val="bg1"/>
                </a:solidFill>
              </a:rPr>
              <a:t>2016</a:t>
            </a:r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-69567" y="3647182"/>
            <a:ext cx="8756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43 </a:t>
            </a:r>
            <a:r>
              <a:rPr lang="en-US" sz="3200" b="1" dirty="0">
                <a:solidFill>
                  <a:schemeClr val="bg1"/>
                </a:solidFill>
              </a:rPr>
              <a:t>motor vehicle 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homicide deaths </a:t>
            </a:r>
            <a:r>
              <a:rPr lang="en-US" sz="3200" b="1" dirty="0">
                <a:solidFill>
                  <a:schemeClr val="bg1"/>
                </a:solidFill>
              </a:rPr>
              <a:t>in 2016</a:t>
            </a:r>
          </a:p>
          <a:p>
            <a:endParaRPr lang="en-US" sz="3200" b="1" dirty="0"/>
          </a:p>
        </p:txBody>
      </p:sp>
      <p:pic>
        <p:nvPicPr>
          <p:cNvPr id="22" name="cro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8891" y="3048000"/>
            <a:ext cx="2106909" cy="2090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6495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JENNIFER ROWE\BACKGROUND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555" y="-208765"/>
            <a:ext cx="9422352" cy="70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298847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NORFOLK COUNTY OVERDOSE DEATH REVIEW</a:t>
            </a:r>
            <a:endParaRPr lang="en-US" sz="34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523875" y="914400"/>
            <a:ext cx="1021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2" descr="G:\JENNIFER ROWE\MASSACHUSETTS TEACHERS ASSOCIATION PRESENTATION\DARK-BLUE-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009344"/>
            <a:ext cx="9991725" cy="1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G:\JENNIFER ROWE\PARENT PRESENTATION _MONDAY NOV. 24 2014\NORFOLK COUNTY POLICE AND FIRE CHIEF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655" y="2053587"/>
            <a:ext cx="8253401" cy="39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-1324429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chemeClr val="bg1"/>
                </a:solidFill>
              </a:rPr>
              <a:t>Pharmacy Outreach Program</a:t>
            </a:r>
            <a:endParaRPr lang="en-US" sz="31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4455" y="6088559"/>
            <a:ext cx="9160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GOAL &gt; Building relationships between pharmacists and local police.</a:t>
            </a:r>
            <a:endParaRPr lang="en-US" sz="2200" b="1" dirty="0">
              <a:solidFill>
                <a:schemeClr val="bg1"/>
              </a:solidFill>
            </a:endParaRPr>
          </a:p>
          <a:p>
            <a:endParaRPr lang="en-US" sz="2200" b="1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57200" y="1828800"/>
            <a:ext cx="9677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429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JENNIFER ROWE\BACKGROUND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3653" y="-208765"/>
            <a:ext cx="9422352" cy="70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JENNIFER ROWE\MARK DOLLOFF\NORFOLK COUNTY CARES\pharmacy-info-card-fro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9473" y="152400"/>
            <a:ext cx="3043295" cy="652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JENNIFER ROWE\MARK DOLLOFF\NORFOLK COUNTY CARES\pharmacy-info-cardback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9873" y="152400"/>
            <a:ext cx="3043295" cy="652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8598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JENNIFER ROWE\BACKGROUND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555" y="-208765"/>
            <a:ext cx="9422352" cy="70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298847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NORFOLK COUNTY OVERDOSE DEATH REVIEW</a:t>
            </a:r>
            <a:endParaRPr lang="en-US" sz="34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523875" y="914400"/>
            <a:ext cx="1021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2" descr="G:\JENNIFER ROWE\MASSACHUSETTS TEACHERS ASSOCIATION PRESENTATION\DARK-BLUE-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009344"/>
            <a:ext cx="9991725" cy="1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1143000"/>
            <a:ext cx="670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00" b="1" dirty="0" smtClean="0">
                <a:solidFill>
                  <a:schemeClr val="bg1"/>
                </a:solidFill>
              </a:rPr>
              <a:t>Medicine Return Boxes</a:t>
            </a:r>
            <a:endParaRPr lang="en-US" sz="3700" b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1916" y="2182768"/>
            <a:ext cx="7847440" cy="4065632"/>
            <a:chOff x="591916" y="2411368"/>
            <a:chExt cx="6847712" cy="3547689"/>
          </a:xfrm>
        </p:grpSpPr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565" y="2411368"/>
              <a:ext cx="2075063" cy="35476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http://www.medreturn.com/files/7313/4522/9362/600x450_MA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916" y="2514600"/>
              <a:ext cx="4451047" cy="33382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4" name="Straight Connector 13"/>
          <p:cNvCxnSpPr/>
          <p:nvPr/>
        </p:nvCxnSpPr>
        <p:spPr>
          <a:xfrm>
            <a:off x="457200" y="2057400"/>
            <a:ext cx="9677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1316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JENNIFER ROWE\BACKGROUND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555" y="-208765"/>
            <a:ext cx="9422352" cy="70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298847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NORFOLK COUNTY OVERDOSE DEATH REVIEW</a:t>
            </a:r>
            <a:endParaRPr lang="en-US" sz="34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523875" y="914400"/>
            <a:ext cx="1021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2" descr="G:\JENNIFER ROWE\MASSACHUSETTS TEACHERS ASSOCIATION PRESENTATION\DARK-BLUE-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009344"/>
            <a:ext cx="9991725" cy="1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0999" y="1143000"/>
            <a:ext cx="5439229" cy="1143000"/>
          </a:xfrm>
        </p:spPr>
        <p:txBody>
          <a:bodyPr>
            <a:normAutofit/>
          </a:bodyPr>
          <a:lstStyle/>
          <a:p>
            <a:pPr algn="l"/>
            <a:r>
              <a:rPr lang="en-US" sz="3100" b="1" dirty="0" smtClean="0">
                <a:solidFill>
                  <a:schemeClr val="bg1"/>
                </a:solidFill>
              </a:rPr>
              <a:t>First Responder Nasal Naloxone</a:t>
            </a:r>
            <a:endParaRPr lang="en-US" sz="3100" b="1" dirty="0">
              <a:solidFill>
                <a:schemeClr val="bg1"/>
              </a:solidFill>
            </a:endParaRPr>
          </a:p>
        </p:txBody>
      </p:sp>
      <p:pic>
        <p:nvPicPr>
          <p:cNvPr id="19" name="Picture 3" descr="C:\Users\CCrawford\Desktop\03-26-14_Narcan_training_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9641"/>
            <a:ext cx="4107429" cy="273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CCrawford\Desktop\03-26-14_Local_police_and_fire_filled_the_room_NARC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5346" y="2519514"/>
            <a:ext cx="4107430" cy="273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457200" y="2057400"/>
            <a:ext cx="9677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376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JENNIFER ROWE\BACKGROUND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555" y="-208765"/>
            <a:ext cx="9422352" cy="70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5644448" y="2737019"/>
            <a:ext cx="569598" cy="551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-166914" y="0"/>
            <a:ext cx="944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Transparency with aggregate, </a:t>
            </a:r>
            <a:r>
              <a:rPr lang="en-US" sz="2200" b="1" dirty="0" smtClean="0">
                <a:solidFill>
                  <a:schemeClr val="bg1"/>
                </a:solidFill>
              </a:rPr>
              <a:t>de-identified </a:t>
            </a:r>
            <a:r>
              <a:rPr lang="en-US" sz="2200" b="1" dirty="0">
                <a:solidFill>
                  <a:schemeClr val="bg1"/>
                </a:solidFill>
              </a:rPr>
              <a:t>data</a:t>
            </a:r>
          </a:p>
        </p:txBody>
      </p:sp>
      <p:pic>
        <p:nvPicPr>
          <p:cNvPr id="22" name="Picture 2" descr="G:\JENNIFER ROWE\JEN ROWE 2015 N.H. PRESENTATION\OVERDOSE DEATHS SUMMARY_JUNE 2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29305"/>
            <a:ext cx="4522124" cy="585216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1752600" y="4572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76816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JENNIFER ROWE\BACKGROUND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555" y="-208765"/>
            <a:ext cx="9422352" cy="70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298847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NORFOLK COUNTY COMMUNITY COALTIONS</a:t>
            </a:r>
            <a:endParaRPr lang="en-US" sz="34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523875" y="914400"/>
            <a:ext cx="1021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2" descr="G:\JENNIFER ROWE\MASSACHUSETTS TEACHERS ASSOCIATION PRESENTATION\DARK-BLUE-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009344"/>
            <a:ext cx="9991725" cy="1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2" y="1295400"/>
            <a:ext cx="6959341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chemeClr val="bg1"/>
                </a:solidFill>
              </a:rPr>
              <a:t>Avon </a:t>
            </a:r>
            <a:r>
              <a:rPr lang="en-US" sz="1700" b="1" dirty="0">
                <a:solidFill>
                  <a:schemeClr val="bg1"/>
                </a:solidFill>
              </a:rPr>
              <a:t>Coalition for Every Student (A.C.E.S</a:t>
            </a:r>
            <a:r>
              <a:rPr lang="en-US" sz="1700" b="1" dirty="0" smtClean="0">
                <a:solidFill>
                  <a:schemeClr val="bg1"/>
                </a:solidFill>
              </a:rPr>
              <a:t>.)</a:t>
            </a:r>
            <a:endParaRPr lang="en-US" sz="17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/>
                </a:solidFill>
              </a:rPr>
              <a:t>Braintree Community Partnership on Substance </a:t>
            </a:r>
            <a:r>
              <a:rPr lang="en-US" sz="1700" b="1" dirty="0" smtClean="0">
                <a:solidFill>
                  <a:schemeClr val="bg1"/>
                </a:solidFill>
              </a:rPr>
              <a:t>Abuse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chemeClr val="bg1"/>
                </a:solidFill>
              </a:rPr>
              <a:t>Brookline Coalition Against Substance Abuse (B-CASA)</a:t>
            </a:r>
            <a:endParaRPr lang="en-US" sz="17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chemeClr val="bg1"/>
                </a:solidFill>
              </a:rPr>
              <a:t>Cohasset </a:t>
            </a:r>
            <a:r>
              <a:rPr lang="en-US" sz="1700" b="1" dirty="0">
                <a:solidFill>
                  <a:schemeClr val="bg1"/>
                </a:solidFill>
              </a:rPr>
              <a:t>Safe </a:t>
            </a:r>
            <a:r>
              <a:rPr lang="en-US" sz="1700" b="1" dirty="0" smtClean="0">
                <a:solidFill>
                  <a:schemeClr val="bg1"/>
                </a:solidFill>
              </a:rPr>
              <a:t>Harbor</a:t>
            </a:r>
            <a:endParaRPr lang="en-US" sz="17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chemeClr val="bg1"/>
                </a:solidFill>
              </a:rPr>
              <a:t>Dedham </a:t>
            </a:r>
            <a:r>
              <a:rPr lang="en-US" sz="1700" b="1" dirty="0">
                <a:solidFill>
                  <a:schemeClr val="bg1"/>
                </a:solidFill>
              </a:rPr>
              <a:t>Coalition for Drug and Alcohol </a:t>
            </a:r>
            <a:r>
              <a:rPr lang="en-US" sz="1700" b="1" dirty="0" smtClean="0">
                <a:solidFill>
                  <a:schemeClr val="bg1"/>
                </a:solidFill>
              </a:rPr>
              <a:t>Awareness</a:t>
            </a:r>
            <a:endParaRPr lang="en-US" sz="17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chemeClr val="bg1"/>
                </a:solidFill>
              </a:rPr>
              <a:t>Dover Substance Prevention &amp; Awareness Network (SPAN-DS)</a:t>
            </a:r>
            <a:endParaRPr lang="en-US" sz="17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err="1" smtClean="0">
                <a:solidFill>
                  <a:schemeClr val="bg1"/>
                </a:solidFill>
              </a:rPr>
              <a:t>Foxborough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b="1" dirty="0">
                <a:solidFill>
                  <a:schemeClr val="bg1"/>
                </a:solidFill>
              </a:rPr>
              <a:t>– </a:t>
            </a:r>
            <a:r>
              <a:rPr lang="en-US" sz="1700" b="1" dirty="0" smtClean="0">
                <a:solidFill>
                  <a:schemeClr val="bg1"/>
                </a:solidFill>
              </a:rPr>
              <a:t>Substance Abuse Free Environment of </a:t>
            </a:r>
            <a:r>
              <a:rPr lang="en-US" sz="1700" b="1" dirty="0" err="1" smtClean="0">
                <a:solidFill>
                  <a:schemeClr val="bg1"/>
                </a:solidFill>
              </a:rPr>
              <a:t>Foxborough</a:t>
            </a:r>
            <a:r>
              <a:rPr lang="en-US" sz="1700" b="1" dirty="0" smtClean="0">
                <a:solidFill>
                  <a:schemeClr val="bg1"/>
                </a:solidFill>
              </a:rPr>
              <a:t> (SAFE)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chemeClr val="bg1"/>
                </a:solidFill>
              </a:rPr>
              <a:t>Franklin S.A.F.E. Coalition</a:t>
            </a:r>
            <a:endParaRPr lang="en-US" sz="17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chemeClr val="bg1"/>
                </a:solidFill>
              </a:rPr>
              <a:t>Holbrook Cares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chemeClr val="bg1"/>
                </a:solidFill>
              </a:rPr>
              <a:t>Impact Norwood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chemeClr val="bg1"/>
                </a:solidFill>
              </a:rPr>
              <a:t>Learn </a:t>
            </a:r>
            <a:r>
              <a:rPr lang="en-US" sz="1700" b="1" dirty="0">
                <a:solidFill>
                  <a:schemeClr val="bg1"/>
                </a:solidFill>
              </a:rPr>
              <a:t>to </a:t>
            </a:r>
            <a:r>
              <a:rPr lang="en-US" sz="1700" b="1" dirty="0" smtClean="0">
                <a:solidFill>
                  <a:schemeClr val="bg1"/>
                </a:solidFill>
              </a:rPr>
              <a:t>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chemeClr val="bg1"/>
                </a:solidFill>
              </a:rPr>
              <a:t>Medfield </a:t>
            </a:r>
            <a:r>
              <a:rPr lang="en-US" sz="1700" b="1" dirty="0">
                <a:solidFill>
                  <a:schemeClr val="bg1"/>
                </a:solidFill>
              </a:rPr>
              <a:t>Cares About </a:t>
            </a:r>
            <a:r>
              <a:rPr lang="en-US" sz="1700" b="1" dirty="0" smtClean="0">
                <a:solidFill>
                  <a:schemeClr val="bg1"/>
                </a:solidFill>
              </a:rPr>
              <a:t>Prevention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chemeClr val="bg1"/>
                </a:solidFill>
              </a:rPr>
              <a:t>Milton </a:t>
            </a:r>
            <a:r>
              <a:rPr lang="en-US" sz="1700" b="1" dirty="0">
                <a:solidFill>
                  <a:schemeClr val="bg1"/>
                </a:solidFill>
              </a:rPr>
              <a:t>Substance Abuse Prevention </a:t>
            </a:r>
            <a:r>
              <a:rPr lang="en-US" sz="1700" b="1" dirty="0" smtClean="0">
                <a:solidFill>
                  <a:schemeClr val="bg1"/>
                </a:solidFill>
              </a:rPr>
              <a:t>Coalition</a:t>
            </a:r>
            <a:endParaRPr lang="en-US" sz="17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chemeClr val="bg1"/>
                </a:solidFill>
              </a:rPr>
              <a:t>Needham </a:t>
            </a:r>
            <a:r>
              <a:rPr lang="en-US" sz="1700" b="1" dirty="0">
                <a:solidFill>
                  <a:schemeClr val="bg1"/>
                </a:solidFill>
              </a:rPr>
              <a:t>Coalition for Youth Substance Abuse Prevention (</a:t>
            </a:r>
            <a:r>
              <a:rPr lang="en-US" sz="1700" b="1" dirty="0" smtClean="0">
                <a:solidFill>
                  <a:schemeClr val="bg1"/>
                </a:solidFill>
              </a:rPr>
              <a:t>NCYSAP)</a:t>
            </a:r>
            <a:endParaRPr lang="en-US" sz="17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chemeClr val="bg1"/>
                </a:solidFill>
              </a:rPr>
              <a:t>Stoughton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b="1" dirty="0">
                <a:solidFill>
                  <a:schemeClr val="bg1"/>
                </a:solidFill>
              </a:rPr>
              <a:t>– </a:t>
            </a:r>
            <a:r>
              <a:rPr lang="en-US" sz="1700" b="1" dirty="0" smtClean="0">
                <a:solidFill>
                  <a:schemeClr val="bg1"/>
                </a:solidFill>
              </a:rPr>
              <a:t>Organizing </a:t>
            </a:r>
            <a:r>
              <a:rPr lang="en-US" sz="1700" b="1" dirty="0">
                <a:solidFill>
                  <a:schemeClr val="bg1"/>
                </a:solidFill>
              </a:rPr>
              <a:t>Against Substances in Stoughton (</a:t>
            </a:r>
            <a:r>
              <a:rPr lang="en-US" sz="1700" b="1" dirty="0" smtClean="0">
                <a:solidFill>
                  <a:schemeClr val="bg1"/>
                </a:solidFill>
              </a:rPr>
              <a:t>OASIS)</a:t>
            </a:r>
            <a:endParaRPr lang="en-US" sz="17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chemeClr val="bg1"/>
                </a:solidFill>
              </a:rPr>
              <a:t>Quincy </a:t>
            </a:r>
            <a:r>
              <a:rPr lang="en-US" sz="1700" b="1" dirty="0">
                <a:solidFill>
                  <a:schemeClr val="bg1"/>
                </a:solidFill>
              </a:rPr>
              <a:t>– The Mayor’s Substance Abuse Task </a:t>
            </a:r>
            <a:r>
              <a:rPr lang="en-US" sz="1700" b="1" dirty="0" smtClean="0">
                <a:solidFill>
                  <a:schemeClr val="bg1"/>
                </a:solidFill>
              </a:rPr>
              <a:t>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chemeClr val="bg1"/>
                </a:solidFill>
              </a:rPr>
              <a:t>Randolph Substance Abuse Prevention Coalition</a:t>
            </a:r>
            <a:endParaRPr lang="en-US" sz="17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chemeClr val="bg1"/>
                </a:solidFill>
              </a:rPr>
              <a:t>Walpole </a:t>
            </a:r>
            <a:r>
              <a:rPr lang="en-US" sz="1700" b="1" dirty="0">
                <a:solidFill>
                  <a:schemeClr val="bg1"/>
                </a:solidFill>
              </a:rPr>
              <a:t>Coalition for Alcohol &amp; Drug </a:t>
            </a:r>
            <a:r>
              <a:rPr lang="en-US" sz="1700" b="1" dirty="0" smtClean="0">
                <a:solidFill>
                  <a:schemeClr val="bg1"/>
                </a:solidFill>
              </a:rPr>
              <a:t>Awareness</a:t>
            </a:r>
            <a:endParaRPr lang="en-US" sz="17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chemeClr val="bg1"/>
                </a:solidFill>
              </a:rPr>
              <a:t>Weymouth </a:t>
            </a:r>
            <a:r>
              <a:rPr lang="en-US" sz="1700" b="1" dirty="0">
                <a:solidFill>
                  <a:schemeClr val="bg1"/>
                </a:solidFill>
              </a:rPr>
              <a:t>Substance Abuse Prevention Team (SAPT)</a:t>
            </a:r>
            <a:r>
              <a:rPr lang="en-US" sz="1700" dirty="0">
                <a:solidFill>
                  <a:schemeClr val="bg1"/>
                </a:solidFill>
              </a:rPr>
              <a:t/>
            </a:r>
            <a:br>
              <a:rPr lang="en-US" sz="1700" dirty="0">
                <a:solidFill>
                  <a:schemeClr val="bg1"/>
                </a:solidFill>
              </a:rPr>
            </a:br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831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:\CCrawford\MultimediaFiles - MY OLD G DRIVE\JENNIFER ROWE\2017 SAFE PRESCRIBING AND DISPENSING CONFERENCE\-- 2017 SAFE PRESCRIBING CONFERENCE SCREEN GRAPHIC__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549" y="0"/>
            <a:ext cx="8704613" cy="684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969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JENNIFER ROWE\BACKGROUND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5952" y="-208765"/>
            <a:ext cx="9422352" cy="70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499" y="533400"/>
            <a:ext cx="8792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</a:rPr>
              <a:t>Massachusetts </a:t>
            </a:r>
            <a:r>
              <a:rPr lang="en-US" sz="3200" b="1" dirty="0" smtClean="0">
                <a:solidFill>
                  <a:schemeClr val="bg1"/>
                </a:solidFill>
              </a:rPr>
              <a:t>Association of Public Health Nurses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1000" y="4495800"/>
            <a:ext cx="3764685" cy="1427440"/>
            <a:chOff x="3007558" y="3556337"/>
            <a:chExt cx="3764685" cy="1427440"/>
          </a:xfrm>
        </p:grpSpPr>
        <p:sp>
          <p:nvSpPr>
            <p:cNvPr id="4" name="TextBox 3"/>
            <p:cNvSpPr txBox="1"/>
            <p:nvPr/>
          </p:nvSpPr>
          <p:spPr>
            <a:xfrm>
              <a:off x="3022842" y="3556337"/>
              <a:ext cx="248285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Jennifer C. </a:t>
              </a:r>
              <a:r>
                <a:rPr lang="en-US" sz="2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Rowe</a:t>
              </a:r>
              <a:endPara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07558" y="3937337"/>
              <a:ext cx="3764685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Assistant </a:t>
              </a:r>
              <a:r>
                <a:rPr lang="en-US" sz="2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District Attorney</a:t>
              </a:r>
            </a:p>
            <a:p>
              <a:r>
                <a:rPr lang="en-US" sz="2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Director, Crime Prevention </a:t>
              </a:r>
              <a:r>
                <a:rPr lang="en-US" sz="2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Unit</a:t>
              </a:r>
              <a:r>
                <a:rPr lang="en-US" sz="21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sz="21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96000" y="1199293"/>
            <a:ext cx="2687256" cy="520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22499" y="457200"/>
            <a:ext cx="8792406" cy="762000"/>
            <a:chOff x="442723" y="1981200"/>
            <a:chExt cx="8244077" cy="7620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1981200"/>
              <a:ext cx="8229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42723" y="2743200"/>
              <a:ext cx="8229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 flipH="1">
            <a:off x="381000" y="5661950"/>
            <a:ext cx="820645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-228600" y="2057400"/>
            <a:ext cx="6637993" cy="2209800"/>
            <a:chOff x="-228600" y="1676400"/>
            <a:chExt cx="6637993" cy="2209800"/>
          </a:xfrm>
        </p:grpSpPr>
        <p:sp>
          <p:nvSpPr>
            <p:cNvPr id="11" name="Rectangle 10"/>
            <p:cNvSpPr/>
            <p:nvPr/>
          </p:nvSpPr>
          <p:spPr>
            <a:xfrm>
              <a:off x="-228600" y="2318266"/>
              <a:ext cx="6553200" cy="118693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52400" y="1676400"/>
              <a:ext cx="6256993" cy="1415772"/>
              <a:chOff x="3007558" y="3480137"/>
              <a:chExt cx="6256993" cy="1415772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022842" y="3480137"/>
                <a:ext cx="6241709" cy="1415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21</a:t>
                </a:r>
                <a:r>
                  <a:rPr lang="en-US" sz="3200" b="1" baseline="30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</a:t>
                </a:r>
                <a:r>
                  <a:rPr lang="en-US" sz="3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ANNUAL MAPHN CONFERENCE</a:t>
                </a:r>
                <a:br>
                  <a:rPr lang="en-US" sz="3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25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br>
                  <a:rPr lang="en-US" sz="25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endParaRPr lang="en-US" sz="29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007558" y="3937337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114800" y="2613392"/>
              <a:ext cx="1970539" cy="815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(MAY 2017)</a:t>
              </a:r>
              <a:endPara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5717" y="2347317"/>
              <a:ext cx="3909083" cy="1538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MANY FACES OF </a:t>
              </a: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OPIOD EPIDEMIC</a:t>
              </a:r>
              <a:r>
                <a:rPr lang="en-US" sz="2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sz="2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endPara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0767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G:\JENNIFER ROWE\BACKGROUND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555" y="-208765"/>
            <a:ext cx="9422352" cy="70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784865" y="5938653"/>
            <a:ext cx="8816835" cy="462147"/>
            <a:chOff x="86873" y="1061852"/>
            <a:chExt cx="8816835" cy="462147"/>
          </a:xfrm>
        </p:grpSpPr>
        <p:sp>
          <p:nvSpPr>
            <p:cNvPr id="20" name="TextBox 19"/>
            <p:cNvSpPr txBox="1"/>
            <p:nvPr/>
          </p:nvSpPr>
          <p:spPr>
            <a:xfrm>
              <a:off x="86873" y="1105732"/>
              <a:ext cx="4893327" cy="361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1750" b="1" dirty="0">
                  <a:solidFill>
                    <a:schemeClr val="bg1"/>
                  </a:solidFill>
                </a:rPr>
                <a:t>Massachusetts </a:t>
              </a:r>
              <a:r>
                <a:rPr lang="en-US" sz="1750" b="1" dirty="0" smtClean="0">
                  <a:solidFill>
                    <a:schemeClr val="bg1"/>
                  </a:solidFill>
                </a:rPr>
                <a:t>Association of Public Health Nurses</a:t>
              </a:r>
              <a:endParaRPr lang="en-US" sz="1750" b="1" dirty="0">
                <a:solidFill>
                  <a:schemeClr val="bg1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26740" y="1061852"/>
              <a:ext cx="8776968" cy="462147"/>
              <a:chOff x="446699" y="1976252"/>
              <a:chExt cx="8229601" cy="462147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446700" y="1976252"/>
                <a:ext cx="822960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46699" y="2438399"/>
                <a:ext cx="822960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610" y="1752600"/>
            <a:ext cx="8686800" cy="39624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 detective </a:t>
            </a:r>
            <a:r>
              <a:rPr lang="en-US" sz="2000" dirty="0">
                <a:solidFill>
                  <a:schemeClr val="bg1"/>
                </a:solidFill>
              </a:rPr>
              <a:t>from each of our 28 local </a:t>
            </a:r>
            <a:r>
              <a:rPr lang="en-US" sz="2000" dirty="0" smtClean="0">
                <a:solidFill>
                  <a:schemeClr val="bg1"/>
                </a:solidFill>
              </a:rPr>
              <a:t>police departments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State Police Homicide and Narcotics assigned to CPAC at NDAO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Boston </a:t>
            </a:r>
            <a:r>
              <a:rPr lang="en-US" sz="2000" dirty="0">
                <a:solidFill>
                  <a:schemeClr val="bg1"/>
                </a:solidFill>
              </a:rPr>
              <a:t>DEA </a:t>
            </a:r>
            <a:r>
              <a:rPr lang="en-US" sz="2000" dirty="0" smtClean="0">
                <a:solidFill>
                  <a:schemeClr val="bg1"/>
                </a:solidFill>
              </a:rPr>
              <a:t>Diversion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FBI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HHS-OIG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Investigators from: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Board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en-US" dirty="0" smtClean="0">
                <a:solidFill>
                  <a:schemeClr val="bg1"/>
                </a:solidFill>
              </a:rPr>
              <a:t>Medicine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Board </a:t>
            </a:r>
            <a:r>
              <a:rPr lang="en-US" sz="2000" dirty="0">
                <a:solidFill>
                  <a:schemeClr val="bg1"/>
                </a:solidFill>
              </a:rPr>
              <a:t>of </a:t>
            </a:r>
            <a:r>
              <a:rPr lang="en-US" sz="2000" dirty="0" smtClean="0">
                <a:solidFill>
                  <a:schemeClr val="bg1"/>
                </a:solidFill>
              </a:rPr>
              <a:t>Pharmacy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Board </a:t>
            </a:r>
            <a:r>
              <a:rPr lang="en-US" sz="2000" dirty="0">
                <a:solidFill>
                  <a:schemeClr val="bg1"/>
                </a:solidFill>
              </a:rPr>
              <a:t>of </a:t>
            </a:r>
            <a:r>
              <a:rPr lang="en-US" sz="2000" dirty="0" smtClean="0">
                <a:solidFill>
                  <a:schemeClr val="bg1"/>
                </a:solidFill>
              </a:rPr>
              <a:t>Nursing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Massachusetts Office of the Attorney </a:t>
            </a:r>
            <a:r>
              <a:rPr lang="en-US" sz="2000" dirty="0" smtClean="0">
                <a:solidFill>
                  <a:schemeClr val="bg1"/>
                </a:solidFill>
              </a:rPr>
              <a:t>General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98847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NORFOLK COUNTY OVERDOSE DEATH REVIEW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987" y="1295400"/>
            <a:ext cx="2594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PARTICIPANTS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-523875" y="914400"/>
            <a:ext cx="1021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2" descr="G:\JENNIFER ROWE\MASSACHUSETTS TEACHERS ASSOCIATION PRESENTATION\DARK-BLUE-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009344"/>
            <a:ext cx="9991725" cy="1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/>
          <p:cNvCxnSpPr/>
          <p:nvPr/>
        </p:nvCxnSpPr>
        <p:spPr>
          <a:xfrm>
            <a:off x="-2209800" y="1905000"/>
            <a:ext cx="9677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cro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8891" y="3048000"/>
            <a:ext cx="2106909" cy="2090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6839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JENNIFER ROWE\BACKGROUND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555" y="-208765"/>
            <a:ext cx="9422352" cy="70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784865" y="5938653"/>
            <a:ext cx="8816835" cy="462147"/>
            <a:chOff x="86873" y="1061852"/>
            <a:chExt cx="8816835" cy="462147"/>
          </a:xfrm>
        </p:grpSpPr>
        <p:sp>
          <p:nvSpPr>
            <p:cNvPr id="12" name="TextBox 11"/>
            <p:cNvSpPr txBox="1"/>
            <p:nvPr/>
          </p:nvSpPr>
          <p:spPr>
            <a:xfrm>
              <a:off x="86873" y="1105732"/>
              <a:ext cx="4893327" cy="361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1750" b="1" dirty="0">
                  <a:solidFill>
                    <a:schemeClr val="bg1"/>
                  </a:solidFill>
                </a:rPr>
                <a:t>Massachusetts </a:t>
              </a:r>
              <a:r>
                <a:rPr lang="en-US" sz="1750" b="1" dirty="0" smtClean="0">
                  <a:solidFill>
                    <a:schemeClr val="bg1"/>
                  </a:solidFill>
                </a:rPr>
                <a:t>Association of Public Health Nurses</a:t>
              </a:r>
              <a:endParaRPr lang="en-US" sz="1750" b="1" dirty="0">
                <a:solidFill>
                  <a:schemeClr val="bg1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26740" y="1061852"/>
              <a:ext cx="8776968" cy="462147"/>
              <a:chOff x="446699" y="1976252"/>
              <a:chExt cx="8229601" cy="462147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446700" y="1976252"/>
                <a:ext cx="822960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46699" y="2438399"/>
                <a:ext cx="822960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Rectangle 15"/>
          <p:cNvSpPr/>
          <p:nvPr/>
        </p:nvSpPr>
        <p:spPr>
          <a:xfrm>
            <a:off x="0" y="298847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NORFOLK COUNTY OVERDOSE DEATH REVIEW</a:t>
            </a:r>
            <a:endParaRPr lang="en-US" sz="34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523875" y="914400"/>
            <a:ext cx="1021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2" descr="G:\JENNIFER ROWE\MASSACHUSETTS TEACHERS ASSOCIATION PRESENTATION\DARK-BLUE-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009344"/>
            <a:ext cx="9991725" cy="1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04800" y="350837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</a:rPr>
              <a:t>Local Police Report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</a:rPr>
              <a:t>Massachusetts State Police Report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</a:rPr>
              <a:t>Patient Prescription History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</a:rPr>
              <a:t>Cell phone data, if available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6987" y="1676400"/>
            <a:ext cx="2737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DATA SOURCES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-4114800" y="2286000"/>
            <a:ext cx="9677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cro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8891" y="3048000"/>
            <a:ext cx="2106909" cy="2090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237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JENNIFER ROWE\BACKGROUND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555" y="-208765"/>
            <a:ext cx="9422352" cy="70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298847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NORFOLK COUNTY OVERDOSE DEATH REVIEW</a:t>
            </a:r>
            <a:endParaRPr lang="en-US" sz="34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523875" y="914400"/>
            <a:ext cx="1021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2" descr="G:\JENNIFER ROWE\MASSACHUSETTS TEACHERS ASSOCIATION PRESENTATION\DARK-BLUE-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009344"/>
            <a:ext cx="9991725" cy="1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5039" y="1295400"/>
            <a:ext cx="4304361" cy="523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8902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JENNIFER ROWE\BACKGROUND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555" y="-208765"/>
            <a:ext cx="9422352" cy="70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298847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NORFOLK COUNTY OVERDOSE DEATH REVIEW</a:t>
            </a:r>
            <a:endParaRPr lang="en-US" sz="34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523875" y="914400"/>
            <a:ext cx="1021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2" descr="G:\JENNIFER ROWE\MASSACHUSETTS TEACHERS ASSOCIATION PRESENTATION\DARK-BLUE-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009344"/>
            <a:ext cx="9991725" cy="1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229600" cy="45259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What gets referred?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Where </a:t>
            </a:r>
            <a:r>
              <a:rPr lang="en-US" dirty="0">
                <a:solidFill>
                  <a:schemeClr val="bg1"/>
                </a:solidFill>
              </a:rPr>
              <a:t>do we refer cases for review?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What </a:t>
            </a:r>
            <a:r>
              <a:rPr lang="en-US" dirty="0">
                <a:solidFill>
                  <a:schemeClr val="bg1"/>
                </a:solidFill>
              </a:rPr>
              <a:t>information can we share in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referral </a:t>
            </a:r>
            <a:r>
              <a:rPr lang="en-US" dirty="0">
                <a:solidFill>
                  <a:schemeClr val="bg1"/>
                </a:solidFill>
              </a:rPr>
              <a:t>process?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1314271"/>
            <a:ext cx="57622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Referral Process for review of concerning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prescribing </a:t>
            </a:r>
            <a:r>
              <a:rPr lang="en-US" sz="2400" b="1" dirty="0">
                <a:solidFill>
                  <a:schemeClr val="bg1"/>
                </a:solidFill>
              </a:rPr>
              <a:t>and </a:t>
            </a:r>
            <a:r>
              <a:rPr lang="en-US" sz="2400" b="1" dirty="0" smtClean="0">
                <a:solidFill>
                  <a:schemeClr val="bg1"/>
                </a:solidFill>
              </a:rPr>
              <a:t>dispensing </a:t>
            </a:r>
            <a:r>
              <a:rPr lang="en-US" sz="2400" b="1" dirty="0">
                <a:solidFill>
                  <a:schemeClr val="bg1"/>
                </a:solidFill>
              </a:rPr>
              <a:t>as seen in the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patient </a:t>
            </a:r>
            <a:r>
              <a:rPr lang="en-US" sz="2400" b="1" dirty="0">
                <a:solidFill>
                  <a:schemeClr val="bg1"/>
                </a:solidFill>
              </a:rPr>
              <a:t>prescription history of the </a:t>
            </a:r>
            <a:r>
              <a:rPr lang="en-US" sz="2400" b="1" dirty="0" smtClean="0">
                <a:solidFill>
                  <a:schemeClr val="bg1"/>
                </a:solidFill>
              </a:rPr>
              <a:t>decedent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3657600" y="2667000"/>
            <a:ext cx="9677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784865" y="5938653"/>
            <a:ext cx="8816835" cy="462147"/>
            <a:chOff x="86873" y="1061852"/>
            <a:chExt cx="8816835" cy="462147"/>
          </a:xfrm>
        </p:grpSpPr>
        <p:sp>
          <p:nvSpPr>
            <p:cNvPr id="15" name="TextBox 14"/>
            <p:cNvSpPr txBox="1"/>
            <p:nvPr/>
          </p:nvSpPr>
          <p:spPr>
            <a:xfrm>
              <a:off x="86873" y="1105732"/>
              <a:ext cx="4893327" cy="361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1750" b="1" dirty="0">
                  <a:solidFill>
                    <a:schemeClr val="bg1"/>
                  </a:solidFill>
                </a:rPr>
                <a:t>Massachusetts </a:t>
              </a:r>
              <a:r>
                <a:rPr lang="en-US" sz="1750" b="1" dirty="0" smtClean="0">
                  <a:solidFill>
                    <a:schemeClr val="bg1"/>
                  </a:solidFill>
                </a:rPr>
                <a:t>Association of Public Health Nurses</a:t>
              </a:r>
              <a:endParaRPr lang="en-US" sz="1750" b="1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26740" y="1061852"/>
              <a:ext cx="8776968" cy="462147"/>
              <a:chOff x="446699" y="1976252"/>
              <a:chExt cx="8229601" cy="462147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446700" y="1976252"/>
                <a:ext cx="822960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46699" y="2438399"/>
                <a:ext cx="822960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pic>
        <p:nvPicPr>
          <p:cNvPr id="25" name="cro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8891" y="2590800"/>
            <a:ext cx="2106909" cy="2090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3386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JENNIFER ROWE\BACKGROUND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3653" y="-208765"/>
            <a:ext cx="9422352" cy="70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169" y="1295400"/>
            <a:ext cx="6875472" cy="518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Norfolk County Overdose Death Review Data</a:t>
            </a:r>
          </a:p>
          <a:p>
            <a:r>
              <a:rPr lang="en-US" sz="2500" b="1" dirty="0" smtClean="0">
                <a:solidFill>
                  <a:schemeClr val="bg1"/>
                </a:solidFill>
              </a:rPr>
              <a:t>	2013</a:t>
            </a:r>
            <a:r>
              <a:rPr lang="en-US" sz="2500" b="1" dirty="0">
                <a:solidFill>
                  <a:schemeClr val="bg1"/>
                </a:solidFill>
              </a:rPr>
              <a:t>:	63 fatal overdoses</a:t>
            </a:r>
          </a:p>
          <a:p>
            <a:r>
              <a:rPr lang="en-US" sz="2500" b="1" dirty="0" smtClean="0">
                <a:solidFill>
                  <a:schemeClr val="bg1"/>
                </a:solidFill>
              </a:rPr>
              <a:t>	2014</a:t>
            </a:r>
            <a:r>
              <a:rPr lang="en-US" sz="2500" b="1" dirty="0">
                <a:solidFill>
                  <a:schemeClr val="bg1"/>
                </a:solidFill>
              </a:rPr>
              <a:t>:	93 fatal overdoses</a:t>
            </a:r>
          </a:p>
          <a:p>
            <a:r>
              <a:rPr lang="en-US" sz="2500" b="1" dirty="0" smtClean="0">
                <a:solidFill>
                  <a:schemeClr val="bg1"/>
                </a:solidFill>
              </a:rPr>
              <a:t>	2015</a:t>
            </a:r>
            <a:r>
              <a:rPr lang="en-US" sz="2500" b="1" dirty="0">
                <a:solidFill>
                  <a:schemeClr val="bg1"/>
                </a:solidFill>
              </a:rPr>
              <a:t>:	150 fatal overdoses</a:t>
            </a:r>
          </a:p>
          <a:p>
            <a:r>
              <a:rPr lang="en-US" sz="2500" b="1" dirty="0" smtClean="0">
                <a:solidFill>
                  <a:schemeClr val="bg1"/>
                </a:solidFill>
              </a:rPr>
              <a:t>	2016</a:t>
            </a:r>
            <a:r>
              <a:rPr lang="en-US" sz="2500" b="1" dirty="0">
                <a:solidFill>
                  <a:schemeClr val="bg1"/>
                </a:solidFill>
              </a:rPr>
              <a:t>:	172 fatal overdoses</a:t>
            </a:r>
          </a:p>
          <a:p>
            <a:r>
              <a:rPr lang="en-US" sz="2500" b="1" dirty="0">
                <a:solidFill>
                  <a:schemeClr val="bg1"/>
                </a:solidFill>
              </a:rPr>
              <a:t> 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2016 </a:t>
            </a:r>
            <a:r>
              <a:rPr lang="en-US" sz="2800" b="1" dirty="0">
                <a:solidFill>
                  <a:schemeClr val="bg1"/>
                </a:solidFill>
              </a:rPr>
              <a:t>Data Summary</a:t>
            </a:r>
          </a:p>
          <a:p>
            <a:r>
              <a:rPr lang="en-US" sz="2500" b="1" dirty="0">
                <a:solidFill>
                  <a:schemeClr val="bg1"/>
                </a:solidFill>
              </a:rPr>
              <a:t>	</a:t>
            </a:r>
            <a:r>
              <a:rPr lang="en-US" sz="2500" b="1" dirty="0" smtClean="0">
                <a:solidFill>
                  <a:schemeClr val="bg1"/>
                </a:solidFill>
              </a:rPr>
              <a:t>133 </a:t>
            </a:r>
            <a:r>
              <a:rPr lang="en-US" sz="2500" b="1" dirty="0">
                <a:solidFill>
                  <a:schemeClr val="bg1"/>
                </a:solidFill>
              </a:rPr>
              <a:t>male decedents</a:t>
            </a:r>
          </a:p>
          <a:p>
            <a:r>
              <a:rPr lang="en-US" sz="2500" b="1" dirty="0">
                <a:solidFill>
                  <a:schemeClr val="bg1"/>
                </a:solidFill>
              </a:rPr>
              <a:t>	</a:t>
            </a:r>
            <a:r>
              <a:rPr lang="en-US" sz="2500" b="1" dirty="0" smtClean="0">
                <a:solidFill>
                  <a:schemeClr val="bg1"/>
                </a:solidFill>
              </a:rPr>
              <a:t>39 </a:t>
            </a:r>
            <a:r>
              <a:rPr lang="en-US" sz="2500" b="1" dirty="0">
                <a:solidFill>
                  <a:schemeClr val="bg1"/>
                </a:solidFill>
              </a:rPr>
              <a:t>female decedents</a:t>
            </a:r>
          </a:p>
          <a:p>
            <a:r>
              <a:rPr lang="en-US" sz="2500" b="1" dirty="0">
                <a:solidFill>
                  <a:schemeClr val="bg1"/>
                </a:solidFill>
              </a:rPr>
              <a:t>	</a:t>
            </a:r>
            <a:r>
              <a:rPr lang="en-US" sz="2500" b="1" dirty="0" smtClean="0">
                <a:solidFill>
                  <a:schemeClr val="bg1"/>
                </a:solidFill>
              </a:rPr>
              <a:t>Youngest: 17 </a:t>
            </a:r>
            <a:r>
              <a:rPr lang="en-US" sz="2500" b="1" dirty="0">
                <a:solidFill>
                  <a:schemeClr val="bg1"/>
                </a:solidFill>
              </a:rPr>
              <a:t>years old</a:t>
            </a:r>
          </a:p>
          <a:p>
            <a:r>
              <a:rPr lang="en-US" sz="2500" b="1" dirty="0">
                <a:solidFill>
                  <a:schemeClr val="bg1"/>
                </a:solidFill>
              </a:rPr>
              <a:t>	</a:t>
            </a:r>
            <a:r>
              <a:rPr lang="en-US" sz="2500" b="1" dirty="0" smtClean="0">
                <a:solidFill>
                  <a:schemeClr val="bg1"/>
                </a:solidFill>
              </a:rPr>
              <a:t>78 </a:t>
            </a:r>
            <a:r>
              <a:rPr lang="en-US" sz="2500" b="1" dirty="0">
                <a:solidFill>
                  <a:schemeClr val="bg1"/>
                </a:solidFill>
              </a:rPr>
              <a:t>were under the age of 35</a:t>
            </a:r>
          </a:p>
          <a:p>
            <a:r>
              <a:rPr lang="en-US" sz="2500" b="1" dirty="0">
                <a:solidFill>
                  <a:schemeClr val="bg1"/>
                </a:solidFill>
              </a:rPr>
              <a:t>	</a:t>
            </a:r>
            <a:r>
              <a:rPr lang="en-US" sz="2500" b="1" dirty="0" smtClean="0">
                <a:solidFill>
                  <a:schemeClr val="bg1"/>
                </a:solidFill>
              </a:rPr>
              <a:t>26 </a:t>
            </a:r>
            <a:r>
              <a:rPr lang="en-US" sz="2500" b="1" dirty="0">
                <a:solidFill>
                  <a:schemeClr val="bg1"/>
                </a:solidFill>
              </a:rPr>
              <a:t>of our 28 communities had </a:t>
            </a:r>
            <a:r>
              <a:rPr lang="en-US" sz="2500" b="1" dirty="0" smtClean="0">
                <a:solidFill>
                  <a:schemeClr val="bg1"/>
                </a:solidFill>
              </a:rPr>
              <a:t/>
            </a:r>
            <a:br>
              <a:rPr lang="en-US" sz="2500" b="1" dirty="0" smtClean="0">
                <a:solidFill>
                  <a:schemeClr val="bg1"/>
                </a:solidFill>
              </a:rPr>
            </a:br>
            <a:r>
              <a:rPr lang="en-US" sz="2500" b="1" dirty="0" smtClean="0">
                <a:solidFill>
                  <a:schemeClr val="bg1"/>
                </a:solidFill>
              </a:rPr>
              <a:t>             at </a:t>
            </a:r>
            <a:r>
              <a:rPr lang="en-US" sz="2500" b="1" dirty="0">
                <a:solidFill>
                  <a:schemeClr val="bg1"/>
                </a:solidFill>
              </a:rPr>
              <a:t>least one fatal overdose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-3200400" y="3505200"/>
            <a:ext cx="9053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268099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NORFOLK COUNTY OVERDOSE DEATH REVIEW</a:t>
            </a:r>
            <a:endParaRPr lang="en-US" sz="34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523875" y="883652"/>
            <a:ext cx="1021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2" descr="G:\JENNIFER ROWE\MASSACHUSETTS TEACHERS ASSOCIATION PRESENTATION\DARK-BLUE-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7200" y="978596"/>
            <a:ext cx="9991725" cy="1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ro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8891" y="2590800"/>
            <a:ext cx="2106909" cy="2090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48460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JENNIFER ROWE\BACKGROUND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555" y="-208765"/>
            <a:ext cx="9422352" cy="70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298847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NORFOLK COUNTY OVERDOSE DEATH REVIEW</a:t>
            </a:r>
            <a:endParaRPr lang="en-US" sz="34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523875" y="914400"/>
            <a:ext cx="1021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2" descr="G:\JENNIFER ROWE\MASSACHUSETTS TEACHERS ASSOCIATION PRESENTATION\DARK-BLUE-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009344"/>
            <a:ext cx="9991725" cy="1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-4191000" y="3657600"/>
            <a:ext cx="9677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784865" y="5938653"/>
            <a:ext cx="8816835" cy="462147"/>
            <a:chOff x="86873" y="1061852"/>
            <a:chExt cx="8816835" cy="462147"/>
          </a:xfrm>
        </p:grpSpPr>
        <p:sp>
          <p:nvSpPr>
            <p:cNvPr id="15" name="TextBox 14"/>
            <p:cNvSpPr txBox="1"/>
            <p:nvPr/>
          </p:nvSpPr>
          <p:spPr>
            <a:xfrm>
              <a:off x="86873" y="1105732"/>
              <a:ext cx="4893327" cy="361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1750" b="1" dirty="0">
                  <a:solidFill>
                    <a:schemeClr val="bg1"/>
                  </a:solidFill>
                </a:rPr>
                <a:t>Massachusetts </a:t>
              </a:r>
              <a:r>
                <a:rPr lang="en-US" sz="1750" b="1" dirty="0" smtClean="0">
                  <a:solidFill>
                    <a:schemeClr val="bg1"/>
                  </a:solidFill>
                </a:rPr>
                <a:t>Association of Public Health Nurses</a:t>
              </a:r>
              <a:endParaRPr lang="en-US" sz="1750" b="1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26740" y="1061852"/>
              <a:ext cx="8776968" cy="462147"/>
              <a:chOff x="446699" y="1976252"/>
              <a:chExt cx="8229601" cy="462147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446700" y="1976252"/>
                <a:ext cx="822960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46699" y="2438399"/>
                <a:ext cx="822960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/>
          <p:cNvSpPr txBox="1"/>
          <p:nvPr/>
        </p:nvSpPr>
        <p:spPr>
          <a:xfrm>
            <a:off x="304800" y="2438400"/>
            <a:ext cx="8788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</a:rPr>
              <a:t>What have we learned and </a:t>
            </a:r>
            <a:br>
              <a:rPr lang="en-US" sz="3400" b="1" dirty="0" smtClean="0">
                <a:solidFill>
                  <a:schemeClr val="bg1"/>
                </a:solidFill>
              </a:rPr>
            </a:br>
            <a:r>
              <a:rPr lang="en-US" sz="3400" b="1" dirty="0" smtClean="0">
                <a:solidFill>
                  <a:schemeClr val="bg1"/>
                </a:solidFill>
              </a:rPr>
              <a:t>what are we doing about it?</a:t>
            </a:r>
            <a:endParaRPr lang="en-US" sz="3400" b="1" dirty="0">
              <a:solidFill>
                <a:schemeClr val="bg1"/>
              </a:solidFill>
            </a:endParaRPr>
          </a:p>
        </p:txBody>
      </p:sp>
      <p:pic>
        <p:nvPicPr>
          <p:cNvPr id="23" name="cro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8891" y="2590800"/>
            <a:ext cx="2106909" cy="2090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6425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JENNIFER ROWE\BACKGROUND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3653" y="-152400"/>
            <a:ext cx="9422352" cy="70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0226" y="1399431"/>
            <a:ext cx="7482241" cy="5001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b="1" dirty="0" smtClean="0">
                <a:solidFill>
                  <a:schemeClr val="bg1"/>
                </a:solidFill>
              </a:rPr>
              <a:t>Prescribing </a:t>
            </a:r>
            <a:r>
              <a:rPr lang="en-US" sz="2900" b="1" dirty="0">
                <a:solidFill>
                  <a:schemeClr val="bg1"/>
                </a:solidFill>
              </a:rPr>
              <a:t>opioid post operatively following </a:t>
            </a:r>
            <a:r>
              <a:rPr lang="en-US" sz="2900" b="1" dirty="0" smtClean="0">
                <a:solidFill>
                  <a:schemeClr val="bg1"/>
                </a:solidFill>
              </a:rPr>
              <a:t/>
            </a:r>
            <a:br>
              <a:rPr lang="en-US" sz="2900" b="1" dirty="0" smtClean="0">
                <a:solidFill>
                  <a:schemeClr val="bg1"/>
                </a:solidFill>
              </a:rPr>
            </a:br>
            <a:r>
              <a:rPr lang="en-US" sz="2900" b="1" dirty="0" smtClean="0">
                <a:solidFill>
                  <a:schemeClr val="bg1"/>
                </a:solidFill>
              </a:rPr>
              <a:t>orthopedic sports </a:t>
            </a:r>
            <a:r>
              <a:rPr lang="en-US" sz="2900" b="1" dirty="0">
                <a:solidFill>
                  <a:schemeClr val="bg1"/>
                </a:solidFill>
              </a:rPr>
              <a:t>injury during high </a:t>
            </a:r>
            <a:r>
              <a:rPr lang="en-US" sz="2900" b="1" dirty="0" smtClean="0">
                <a:solidFill>
                  <a:schemeClr val="bg1"/>
                </a:solidFill>
              </a:rPr>
              <a:t>school</a:t>
            </a:r>
            <a:br>
              <a:rPr lang="en-US" sz="2900" b="1" dirty="0" smtClean="0">
                <a:solidFill>
                  <a:schemeClr val="bg1"/>
                </a:solidFill>
              </a:rPr>
            </a:br>
            <a:endParaRPr lang="en-US" sz="29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chemeClr val="bg1"/>
                </a:solidFill>
              </a:rPr>
              <a:t>Prescribing opioid following </a:t>
            </a:r>
            <a:r>
              <a:rPr lang="en-US" sz="2900" b="1" dirty="0" smtClean="0">
                <a:solidFill>
                  <a:schemeClr val="bg1"/>
                </a:solidFill>
              </a:rPr>
              <a:t/>
            </a:r>
            <a:br>
              <a:rPr lang="en-US" sz="2900" b="1" dirty="0" smtClean="0">
                <a:solidFill>
                  <a:schemeClr val="bg1"/>
                </a:solidFill>
              </a:rPr>
            </a:br>
            <a:r>
              <a:rPr lang="en-US" sz="2900" b="1" dirty="0" smtClean="0">
                <a:solidFill>
                  <a:schemeClr val="bg1"/>
                </a:solidFill>
              </a:rPr>
              <a:t>oral </a:t>
            </a:r>
            <a:r>
              <a:rPr lang="en-US" sz="2900" b="1" dirty="0">
                <a:solidFill>
                  <a:schemeClr val="bg1"/>
                </a:solidFill>
              </a:rPr>
              <a:t>surgery </a:t>
            </a:r>
            <a:r>
              <a:rPr lang="en-US" sz="2900" b="1" dirty="0" smtClean="0">
                <a:solidFill>
                  <a:schemeClr val="bg1"/>
                </a:solidFill>
              </a:rPr>
              <a:t>during high </a:t>
            </a:r>
            <a:br>
              <a:rPr lang="en-US" sz="2900" b="1" dirty="0" smtClean="0">
                <a:solidFill>
                  <a:schemeClr val="bg1"/>
                </a:solidFill>
              </a:rPr>
            </a:br>
            <a:r>
              <a:rPr lang="en-US" sz="2900" b="1" dirty="0" smtClean="0">
                <a:solidFill>
                  <a:schemeClr val="bg1"/>
                </a:solidFill>
              </a:rPr>
              <a:t>school years</a:t>
            </a:r>
            <a:br>
              <a:rPr lang="en-US" sz="2900" b="1" dirty="0" smtClean="0">
                <a:solidFill>
                  <a:schemeClr val="bg1"/>
                </a:solidFill>
              </a:rPr>
            </a:br>
            <a:endParaRPr lang="en-US" sz="29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chemeClr val="bg1"/>
                </a:solidFill>
              </a:rPr>
              <a:t>Lowered </a:t>
            </a:r>
            <a:r>
              <a:rPr lang="en-US" sz="2900" b="1" dirty="0" smtClean="0">
                <a:solidFill>
                  <a:schemeClr val="bg1"/>
                </a:solidFill>
              </a:rPr>
              <a:t>tolerance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9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b="1" dirty="0" smtClean="0">
                <a:solidFill>
                  <a:schemeClr val="bg1"/>
                </a:solidFill>
              </a:rPr>
              <a:t>Unsafe storage and failure to </a:t>
            </a:r>
            <a:br>
              <a:rPr lang="en-US" sz="2900" b="1" dirty="0" smtClean="0">
                <a:solidFill>
                  <a:schemeClr val="bg1"/>
                </a:solidFill>
              </a:rPr>
            </a:br>
            <a:r>
              <a:rPr lang="en-US" sz="2900" b="1" dirty="0" smtClean="0">
                <a:solidFill>
                  <a:schemeClr val="bg1"/>
                </a:solidFill>
              </a:rPr>
              <a:t>maintain control of medicine</a:t>
            </a:r>
            <a:endParaRPr lang="en-US" sz="29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81000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RISK FACTORS FOR SCHOOL AGED CHILDREN</a:t>
            </a:r>
            <a:endParaRPr lang="en-US" sz="34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523875" y="996553"/>
            <a:ext cx="1021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2" descr="G:\JENNIFER ROWE\MASSACHUSETTS TEACHERS ASSOCIATION PRESENTATION\DARK-BLUE-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091497"/>
            <a:ext cx="9991725" cy="1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ro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8891" y="2590800"/>
            <a:ext cx="2106909" cy="2090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72995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b104cad584b9f2addba1ff5052e1ad3ebb1b2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477</Words>
  <Application>Microsoft Office PowerPoint</Application>
  <PresentationFormat>On-screen Show (4:3)</PresentationFormat>
  <Paragraphs>131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Pharmacy Outreach Program</vt:lpstr>
      <vt:lpstr>Pharmacy Outreach Program</vt:lpstr>
      <vt:lpstr>Slide 21</vt:lpstr>
      <vt:lpstr>Slide 22</vt:lpstr>
      <vt:lpstr>First Responder Nasal Naloxone</vt:lpstr>
      <vt:lpstr>Slide 24</vt:lpstr>
      <vt:lpstr>Slide 25</vt:lpstr>
      <vt:lpstr>Slide 26</vt:lpstr>
      <vt:lpstr>Slide 27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Crawford, Coleen (NFK)</dc:creator>
  <cp:lastModifiedBy>Fujitsu</cp:lastModifiedBy>
  <cp:revision>64</cp:revision>
  <cp:lastPrinted>2017-03-30T19:25:22Z</cp:lastPrinted>
  <dcterms:created xsi:type="dcterms:W3CDTF">2017-03-30T18:18:27Z</dcterms:created>
  <dcterms:modified xsi:type="dcterms:W3CDTF">2017-05-19T09:50:21Z</dcterms:modified>
</cp:coreProperties>
</file>